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8" r:id="rId2"/>
    <p:sldId id="418" r:id="rId3"/>
    <p:sldId id="415" r:id="rId4"/>
    <p:sldId id="424" r:id="rId5"/>
    <p:sldId id="425" r:id="rId6"/>
    <p:sldId id="422" r:id="rId7"/>
    <p:sldId id="423" r:id="rId8"/>
    <p:sldId id="419" r:id="rId9"/>
    <p:sldId id="416" r:id="rId10"/>
    <p:sldId id="427" r:id="rId11"/>
    <p:sldId id="429" r:id="rId12"/>
    <p:sldId id="430" r:id="rId13"/>
    <p:sldId id="437" r:id="rId14"/>
    <p:sldId id="438" r:id="rId15"/>
    <p:sldId id="439" r:id="rId16"/>
    <p:sldId id="440" r:id="rId17"/>
  </p:sldIdLst>
  <p:sldSz cx="12192000" cy="6858000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47" autoAdjust="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E2A37-B978-45FA-92B6-63F1A9F8A74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24CE4A-18D9-4A18-984E-E889643E29A7}">
      <dgm:prSet phldrT="[Текст]" custT="1"/>
      <dgm:spPr/>
      <dgm:t>
        <a:bodyPr/>
        <a:lstStyle/>
        <a:p>
          <a:r>
            <a:rPr lang="en-US" sz="1400" dirty="0"/>
            <a:t>End users</a:t>
          </a:r>
          <a:endParaRPr lang="uk-UA" sz="1400" dirty="0"/>
        </a:p>
      </dgm:t>
    </dgm:pt>
    <dgm:pt modelId="{1CB3A972-0D34-4D8A-BAB9-E5A83C9D3218}" type="parTrans" cxnId="{F67E14E8-BE22-4E09-9508-763569E41518}">
      <dgm:prSet/>
      <dgm:spPr/>
      <dgm:t>
        <a:bodyPr/>
        <a:lstStyle/>
        <a:p>
          <a:endParaRPr lang="uk-UA"/>
        </a:p>
      </dgm:t>
    </dgm:pt>
    <dgm:pt modelId="{FFFD003A-6231-4FD2-98FF-C3A04D919939}" type="sibTrans" cxnId="{F67E14E8-BE22-4E09-9508-763569E41518}">
      <dgm:prSet/>
      <dgm:spPr/>
      <dgm:t>
        <a:bodyPr/>
        <a:lstStyle/>
        <a:p>
          <a:endParaRPr lang="uk-UA"/>
        </a:p>
      </dgm:t>
    </dgm:pt>
    <dgm:pt modelId="{A356984F-7257-4AB7-A5AF-C4B03FD327C4}">
      <dgm:prSet phldrT="[Текст]" custT="1"/>
      <dgm:spPr/>
      <dgm:t>
        <a:bodyPr/>
        <a:lstStyle/>
        <a:p>
          <a:r>
            <a:rPr lang="en-US" sz="1400" dirty="0"/>
            <a:t>Control a&amp; IT SI</a:t>
          </a:r>
          <a:endParaRPr lang="uk-UA" sz="1400" dirty="0"/>
        </a:p>
      </dgm:t>
    </dgm:pt>
    <dgm:pt modelId="{440388FD-7C04-4FA7-863B-2BEDE6B043A0}" type="parTrans" cxnId="{3E37035B-F6FB-4B25-881D-FFAE5CB8265C}">
      <dgm:prSet/>
      <dgm:spPr/>
      <dgm:t>
        <a:bodyPr/>
        <a:lstStyle/>
        <a:p>
          <a:endParaRPr lang="uk-UA"/>
        </a:p>
      </dgm:t>
    </dgm:pt>
    <dgm:pt modelId="{30A8C261-E290-4C21-9249-606A73C9F343}" type="sibTrans" cxnId="{3E37035B-F6FB-4B25-881D-FFAE5CB8265C}">
      <dgm:prSet/>
      <dgm:spPr/>
      <dgm:t>
        <a:bodyPr/>
        <a:lstStyle/>
        <a:p>
          <a:endParaRPr lang="uk-UA"/>
        </a:p>
      </dgm:t>
    </dgm:pt>
    <dgm:pt modelId="{C3AC3F23-A7F2-4C3F-97FF-6F3D68D8AAF2}">
      <dgm:prSet phldrT="[Текст]" custT="1"/>
      <dgm:spPr/>
      <dgm:t>
        <a:bodyPr/>
        <a:lstStyle/>
        <a:p>
          <a:r>
            <a:rPr lang="en-US" sz="1400" dirty="0"/>
            <a:t>Global vendors</a:t>
          </a:r>
          <a:endParaRPr lang="uk-UA" sz="1400" dirty="0"/>
        </a:p>
      </dgm:t>
    </dgm:pt>
    <dgm:pt modelId="{028E1F48-D2D2-49FB-B321-4CC2CE92F117}" type="parTrans" cxnId="{E6774593-641D-4273-9216-6F3E243AB933}">
      <dgm:prSet/>
      <dgm:spPr/>
      <dgm:t>
        <a:bodyPr/>
        <a:lstStyle/>
        <a:p>
          <a:endParaRPr lang="uk-UA"/>
        </a:p>
      </dgm:t>
    </dgm:pt>
    <dgm:pt modelId="{5F7184DB-F4B8-4C22-ADEB-3851BC71A0E3}" type="sibTrans" cxnId="{E6774593-641D-4273-9216-6F3E243AB933}">
      <dgm:prSet/>
      <dgm:spPr/>
      <dgm:t>
        <a:bodyPr/>
        <a:lstStyle/>
        <a:p>
          <a:endParaRPr lang="uk-UA"/>
        </a:p>
      </dgm:t>
    </dgm:pt>
    <dgm:pt modelId="{79EADE43-6EEE-4569-B32B-CA846260993E}">
      <dgm:prSet phldrT="[Текст]" custT="1"/>
      <dgm:spPr/>
      <dgm:t>
        <a:bodyPr/>
        <a:lstStyle/>
        <a:p>
          <a:r>
            <a:rPr lang="en-US" sz="1400" dirty="0"/>
            <a:t>Universities</a:t>
          </a:r>
          <a:endParaRPr lang="uk-UA" sz="1400" dirty="0"/>
        </a:p>
      </dgm:t>
    </dgm:pt>
    <dgm:pt modelId="{3D65BBB5-1437-4386-BD52-B249850031B5}" type="parTrans" cxnId="{08910490-485A-4EBC-AD8B-ABB78D4BE218}">
      <dgm:prSet/>
      <dgm:spPr/>
      <dgm:t>
        <a:bodyPr/>
        <a:lstStyle/>
        <a:p>
          <a:endParaRPr lang="uk-UA"/>
        </a:p>
      </dgm:t>
    </dgm:pt>
    <dgm:pt modelId="{84365CF9-3979-4B2C-A2AA-4BA1BC2A3A3F}" type="sibTrans" cxnId="{08910490-485A-4EBC-AD8B-ABB78D4BE218}">
      <dgm:prSet/>
      <dgm:spPr/>
      <dgm:t>
        <a:bodyPr/>
        <a:lstStyle/>
        <a:p>
          <a:endParaRPr lang="uk-UA"/>
        </a:p>
      </dgm:t>
    </dgm:pt>
    <dgm:pt modelId="{E0D5D01B-86C4-46DF-9AF9-844FC53735D5}">
      <dgm:prSet phldrT="[Текст]" custT="1"/>
      <dgm:spPr/>
      <dgm:t>
        <a:bodyPr/>
        <a:lstStyle/>
        <a:p>
          <a:r>
            <a:rPr lang="en-US" sz="1400" dirty="0"/>
            <a:t>Startups</a:t>
          </a:r>
          <a:endParaRPr lang="uk-UA" sz="1400" dirty="0"/>
        </a:p>
      </dgm:t>
    </dgm:pt>
    <dgm:pt modelId="{91160553-B37C-4840-9B47-386C6F9ADF85}" type="parTrans" cxnId="{97ACAC48-85FE-4FAA-997D-530795ABE2CA}">
      <dgm:prSet/>
      <dgm:spPr/>
      <dgm:t>
        <a:bodyPr/>
        <a:lstStyle/>
        <a:p>
          <a:endParaRPr lang="uk-UA"/>
        </a:p>
      </dgm:t>
    </dgm:pt>
    <dgm:pt modelId="{5C41B364-4411-4B28-AAB7-47BD1E02DFD2}" type="sibTrans" cxnId="{97ACAC48-85FE-4FAA-997D-530795ABE2CA}">
      <dgm:prSet/>
      <dgm:spPr/>
      <dgm:t>
        <a:bodyPr/>
        <a:lstStyle/>
        <a:p>
          <a:endParaRPr lang="uk-UA"/>
        </a:p>
      </dgm:t>
    </dgm:pt>
    <dgm:pt modelId="{34CD183A-4710-4B1A-9CA4-10252F13AF2E}">
      <dgm:prSet phldrT="[Текст]" custT="1"/>
      <dgm:spPr/>
      <dgm:t>
        <a:bodyPr/>
        <a:lstStyle/>
        <a:p>
          <a:r>
            <a:rPr lang="en-US" sz="1400" dirty="0"/>
            <a:t>OEM</a:t>
          </a:r>
          <a:endParaRPr lang="uk-UA" sz="1400" dirty="0"/>
        </a:p>
      </dgm:t>
    </dgm:pt>
    <dgm:pt modelId="{18F15D6F-E64C-4251-AF1D-C265D8F6ACFF}" type="parTrans" cxnId="{0675D31B-ED5D-4031-A242-9342D941580C}">
      <dgm:prSet/>
      <dgm:spPr/>
      <dgm:t>
        <a:bodyPr/>
        <a:lstStyle/>
        <a:p>
          <a:endParaRPr lang="uk-UA"/>
        </a:p>
      </dgm:t>
    </dgm:pt>
    <dgm:pt modelId="{F1E91509-F950-41B7-8168-2756B36D82EF}" type="sibTrans" cxnId="{0675D31B-ED5D-4031-A242-9342D941580C}">
      <dgm:prSet/>
      <dgm:spPr/>
      <dgm:t>
        <a:bodyPr/>
        <a:lstStyle/>
        <a:p>
          <a:endParaRPr lang="uk-UA"/>
        </a:p>
      </dgm:t>
    </dgm:pt>
    <dgm:pt modelId="{467A2A9C-F176-4036-8691-FECAF1989AB9}">
      <dgm:prSet phldrT="[Текст]" custT="1"/>
      <dgm:spPr/>
      <dgm:t>
        <a:bodyPr/>
        <a:lstStyle/>
        <a:p>
          <a:r>
            <a:rPr lang="en-US" sz="1400" dirty="0"/>
            <a:t>Local IE manufactures</a:t>
          </a:r>
          <a:endParaRPr lang="uk-UA" sz="1400" dirty="0"/>
        </a:p>
      </dgm:t>
    </dgm:pt>
    <dgm:pt modelId="{40F43041-914D-4CA5-8AA3-6119FD6288B4}" type="parTrans" cxnId="{6114D81E-AE77-46A4-9DCA-2718BD6BA254}">
      <dgm:prSet/>
      <dgm:spPr/>
      <dgm:t>
        <a:bodyPr/>
        <a:lstStyle/>
        <a:p>
          <a:endParaRPr lang="uk-UA"/>
        </a:p>
      </dgm:t>
    </dgm:pt>
    <dgm:pt modelId="{5EF884DA-9A0F-4D47-8224-A4B80B6ED783}" type="sibTrans" cxnId="{6114D81E-AE77-46A4-9DCA-2718BD6BA254}">
      <dgm:prSet/>
      <dgm:spPr/>
      <dgm:t>
        <a:bodyPr/>
        <a:lstStyle/>
        <a:p>
          <a:endParaRPr lang="uk-UA"/>
        </a:p>
      </dgm:t>
    </dgm:pt>
    <dgm:pt modelId="{450A571B-964F-4AB8-B40A-C5DB2BC14A5F}" type="pres">
      <dgm:prSet presAssocID="{07DE2A37-B978-45FA-92B6-63F1A9F8A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8F5E28A-E47A-494F-90AE-F0345D35F297}" type="pres">
      <dgm:prSet presAssocID="{CE24CE4A-18D9-4A18-984E-E889643E29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8AAA81-02DE-4C68-9669-5530FFCC89E2}" type="pres">
      <dgm:prSet presAssocID="{CE24CE4A-18D9-4A18-984E-E889643E29A7}" presName="spNode" presStyleCnt="0"/>
      <dgm:spPr/>
    </dgm:pt>
    <dgm:pt modelId="{868EA4F2-DB73-4AD2-9149-55EA08753AB3}" type="pres">
      <dgm:prSet presAssocID="{FFFD003A-6231-4FD2-98FF-C3A04D919939}" presName="sibTrans" presStyleLbl="sibTrans1D1" presStyleIdx="0" presStyleCnt="7"/>
      <dgm:spPr/>
      <dgm:t>
        <a:bodyPr/>
        <a:lstStyle/>
        <a:p>
          <a:endParaRPr lang="uk-UA"/>
        </a:p>
      </dgm:t>
    </dgm:pt>
    <dgm:pt modelId="{83CBF773-4C81-418E-AB9D-A6C592E5B288}" type="pres">
      <dgm:prSet presAssocID="{A356984F-7257-4AB7-A5AF-C4B03FD327C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47BBDD-A16F-4D47-B840-8ACC37965FBD}" type="pres">
      <dgm:prSet presAssocID="{A356984F-7257-4AB7-A5AF-C4B03FD327C4}" presName="spNode" presStyleCnt="0"/>
      <dgm:spPr/>
    </dgm:pt>
    <dgm:pt modelId="{55AAE7A9-64BD-4728-B305-BC8A18769341}" type="pres">
      <dgm:prSet presAssocID="{30A8C261-E290-4C21-9249-606A73C9F343}" presName="sibTrans" presStyleLbl="sibTrans1D1" presStyleIdx="1" presStyleCnt="7"/>
      <dgm:spPr/>
      <dgm:t>
        <a:bodyPr/>
        <a:lstStyle/>
        <a:p>
          <a:endParaRPr lang="uk-UA"/>
        </a:p>
      </dgm:t>
    </dgm:pt>
    <dgm:pt modelId="{1808F6C6-9051-40C6-9C10-5B42BF26B169}" type="pres">
      <dgm:prSet presAssocID="{C3AC3F23-A7F2-4C3F-97FF-6F3D68D8AA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C8C99C-9F6C-4BFA-9D67-EF7B3E9D74D5}" type="pres">
      <dgm:prSet presAssocID="{C3AC3F23-A7F2-4C3F-97FF-6F3D68D8AAF2}" presName="spNode" presStyleCnt="0"/>
      <dgm:spPr/>
    </dgm:pt>
    <dgm:pt modelId="{E2650427-ED41-44EE-8748-9E5944D505C1}" type="pres">
      <dgm:prSet presAssocID="{5F7184DB-F4B8-4C22-ADEB-3851BC71A0E3}" presName="sibTrans" presStyleLbl="sibTrans1D1" presStyleIdx="2" presStyleCnt="7"/>
      <dgm:spPr/>
      <dgm:t>
        <a:bodyPr/>
        <a:lstStyle/>
        <a:p>
          <a:endParaRPr lang="uk-UA"/>
        </a:p>
      </dgm:t>
    </dgm:pt>
    <dgm:pt modelId="{C5682930-65EF-4AE3-BE4F-6D3500A661E4}" type="pres">
      <dgm:prSet presAssocID="{467A2A9C-F176-4036-8691-FECAF1989AB9}" presName="node" presStyleLbl="node1" presStyleIdx="3" presStyleCnt="7" custScaleX="1318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217372-2BE4-48BF-9830-8FCD956D5F4A}" type="pres">
      <dgm:prSet presAssocID="{467A2A9C-F176-4036-8691-FECAF1989AB9}" presName="spNode" presStyleCnt="0"/>
      <dgm:spPr/>
    </dgm:pt>
    <dgm:pt modelId="{D6773CB9-B4A1-4843-8BA4-2DA434C5349C}" type="pres">
      <dgm:prSet presAssocID="{5EF884DA-9A0F-4D47-8224-A4B80B6ED783}" presName="sibTrans" presStyleLbl="sibTrans1D1" presStyleIdx="3" presStyleCnt="7"/>
      <dgm:spPr/>
      <dgm:t>
        <a:bodyPr/>
        <a:lstStyle/>
        <a:p>
          <a:endParaRPr lang="uk-UA"/>
        </a:p>
      </dgm:t>
    </dgm:pt>
    <dgm:pt modelId="{F86BA96A-830B-4FA8-84EF-4D809B26B13F}" type="pres">
      <dgm:prSet presAssocID="{79EADE43-6EEE-4569-B32B-CA846260993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B1C576-3B56-4769-AB01-4981E2EE136A}" type="pres">
      <dgm:prSet presAssocID="{79EADE43-6EEE-4569-B32B-CA846260993E}" presName="spNode" presStyleCnt="0"/>
      <dgm:spPr/>
    </dgm:pt>
    <dgm:pt modelId="{5ECB1E33-47F8-46A1-89AF-97FCE5DF6303}" type="pres">
      <dgm:prSet presAssocID="{84365CF9-3979-4B2C-A2AA-4BA1BC2A3A3F}" presName="sibTrans" presStyleLbl="sibTrans1D1" presStyleIdx="4" presStyleCnt="7"/>
      <dgm:spPr/>
      <dgm:t>
        <a:bodyPr/>
        <a:lstStyle/>
        <a:p>
          <a:endParaRPr lang="uk-UA"/>
        </a:p>
      </dgm:t>
    </dgm:pt>
    <dgm:pt modelId="{59ECB80E-8901-4C1B-89C6-ED5956D9562C}" type="pres">
      <dgm:prSet presAssocID="{E0D5D01B-86C4-46DF-9AF9-844FC53735D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920F-029F-4134-97F8-74EC3CF69F60}" type="pres">
      <dgm:prSet presAssocID="{E0D5D01B-86C4-46DF-9AF9-844FC53735D5}" presName="spNode" presStyleCnt="0"/>
      <dgm:spPr/>
    </dgm:pt>
    <dgm:pt modelId="{B1DE7A16-A893-4BE5-BD35-9B5B3C870897}" type="pres">
      <dgm:prSet presAssocID="{5C41B364-4411-4B28-AAB7-47BD1E02DFD2}" presName="sibTrans" presStyleLbl="sibTrans1D1" presStyleIdx="5" presStyleCnt="7"/>
      <dgm:spPr/>
      <dgm:t>
        <a:bodyPr/>
        <a:lstStyle/>
        <a:p>
          <a:endParaRPr lang="uk-UA"/>
        </a:p>
      </dgm:t>
    </dgm:pt>
    <dgm:pt modelId="{13E395A6-133C-450A-A394-FCBEDF60ECA9}" type="pres">
      <dgm:prSet presAssocID="{34CD183A-4710-4B1A-9CA4-10252F13AF2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0BB225-2AC4-4007-8D20-9EAF31E70850}" type="pres">
      <dgm:prSet presAssocID="{34CD183A-4710-4B1A-9CA4-10252F13AF2E}" presName="spNode" presStyleCnt="0"/>
      <dgm:spPr/>
    </dgm:pt>
    <dgm:pt modelId="{E007633F-1ECE-4F2D-9ABF-2D03BDC01407}" type="pres">
      <dgm:prSet presAssocID="{F1E91509-F950-41B7-8168-2756B36D82EF}" presName="sibTrans" presStyleLbl="sibTrans1D1" presStyleIdx="6" presStyleCnt="7"/>
      <dgm:spPr/>
      <dgm:t>
        <a:bodyPr/>
        <a:lstStyle/>
        <a:p>
          <a:endParaRPr lang="uk-UA"/>
        </a:p>
      </dgm:t>
    </dgm:pt>
  </dgm:ptLst>
  <dgm:cxnLst>
    <dgm:cxn modelId="{0675D31B-ED5D-4031-A242-9342D941580C}" srcId="{07DE2A37-B978-45FA-92B6-63F1A9F8A744}" destId="{34CD183A-4710-4B1A-9CA4-10252F13AF2E}" srcOrd="6" destOrd="0" parTransId="{18F15D6F-E64C-4251-AF1D-C265D8F6ACFF}" sibTransId="{F1E91509-F950-41B7-8168-2756B36D82EF}"/>
    <dgm:cxn modelId="{DF8B409E-7BB8-41BA-A9BC-C5693F3A7226}" type="presOf" srcId="{C3AC3F23-A7F2-4C3F-97FF-6F3D68D8AAF2}" destId="{1808F6C6-9051-40C6-9C10-5B42BF26B169}" srcOrd="0" destOrd="0" presId="urn:microsoft.com/office/officeart/2005/8/layout/cycle6"/>
    <dgm:cxn modelId="{4C196916-17E0-4D16-9B4F-585A9DE3239B}" type="presOf" srcId="{5C41B364-4411-4B28-AAB7-47BD1E02DFD2}" destId="{B1DE7A16-A893-4BE5-BD35-9B5B3C870897}" srcOrd="0" destOrd="0" presId="urn:microsoft.com/office/officeart/2005/8/layout/cycle6"/>
    <dgm:cxn modelId="{3E37035B-F6FB-4B25-881D-FFAE5CB8265C}" srcId="{07DE2A37-B978-45FA-92B6-63F1A9F8A744}" destId="{A356984F-7257-4AB7-A5AF-C4B03FD327C4}" srcOrd="1" destOrd="0" parTransId="{440388FD-7C04-4FA7-863B-2BEDE6B043A0}" sibTransId="{30A8C261-E290-4C21-9249-606A73C9F343}"/>
    <dgm:cxn modelId="{08910490-485A-4EBC-AD8B-ABB78D4BE218}" srcId="{07DE2A37-B978-45FA-92B6-63F1A9F8A744}" destId="{79EADE43-6EEE-4569-B32B-CA846260993E}" srcOrd="4" destOrd="0" parTransId="{3D65BBB5-1437-4386-BD52-B249850031B5}" sibTransId="{84365CF9-3979-4B2C-A2AA-4BA1BC2A3A3F}"/>
    <dgm:cxn modelId="{B4EB316A-656F-4F71-974E-EB9EEE8E4337}" type="presOf" srcId="{30A8C261-E290-4C21-9249-606A73C9F343}" destId="{55AAE7A9-64BD-4728-B305-BC8A18769341}" srcOrd="0" destOrd="0" presId="urn:microsoft.com/office/officeart/2005/8/layout/cycle6"/>
    <dgm:cxn modelId="{0DD8A44C-9651-4CF1-A6F8-2529809988CE}" type="presOf" srcId="{07DE2A37-B978-45FA-92B6-63F1A9F8A744}" destId="{450A571B-964F-4AB8-B40A-C5DB2BC14A5F}" srcOrd="0" destOrd="0" presId="urn:microsoft.com/office/officeart/2005/8/layout/cycle6"/>
    <dgm:cxn modelId="{C565F21E-E6CF-4C23-B20A-F793F67068AF}" type="presOf" srcId="{467A2A9C-F176-4036-8691-FECAF1989AB9}" destId="{C5682930-65EF-4AE3-BE4F-6D3500A661E4}" srcOrd="0" destOrd="0" presId="urn:microsoft.com/office/officeart/2005/8/layout/cycle6"/>
    <dgm:cxn modelId="{C2FD080F-35AC-494A-A249-DD8A9D0A4B31}" type="presOf" srcId="{CE24CE4A-18D9-4A18-984E-E889643E29A7}" destId="{78F5E28A-E47A-494F-90AE-F0345D35F297}" srcOrd="0" destOrd="0" presId="urn:microsoft.com/office/officeart/2005/8/layout/cycle6"/>
    <dgm:cxn modelId="{E2800938-5E14-4BF9-9A5B-9483AEE915C2}" type="presOf" srcId="{84365CF9-3979-4B2C-A2AA-4BA1BC2A3A3F}" destId="{5ECB1E33-47F8-46A1-89AF-97FCE5DF6303}" srcOrd="0" destOrd="0" presId="urn:microsoft.com/office/officeart/2005/8/layout/cycle6"/>
    <dgm:cxn modelId="{ACEF5F51-4BB4-4E0C-B8EE-74822154288D}" type="presOf" srcId="{5EF884DA-9A0F-4D47-8224-A4B80B6ED783}" destId="{D6773CB9-B4A1-4843-8BA4-2DA434C5349C}" srcOrd="0" destOrd="0" presId="urn:microsoft.com/office/officeart/2005/8/layout/cycle6"/>
    <dgm:cxn modelId="{F0F7116B-D56A-4D44-AE5D-3631EF188E82}" type="presOf" srcId="{F1E91509-F950-41B7-8168-2756B36D82EF}" destId="{E007633F-1ECE-4F2D-9ABF-2D03BDC01407}" srcOrd="0" destOrd="0" presId="urn:microsoft.com/office/officeart/2005/8/layout/cycle6"/>
    <dgm:cxn modelId="{6114D81E-AE77-46A4-9DCA-2718BD6BA254}" srcId="{07DE2A37-B978-45FA-92B6-63F1A9F8A744}" destId="{467A2A9C-F176-4036-8691-FECAF1989AB9}" srcOrd="3" destOrd="0" parTransId="{40F43041-914D-4CA5-8AA3-6119FD6288B4}" sibTransId="{5EF884DA-9A0F-4D47-8224-A4B80B6ED783}"/>
    <dgm:cxn modelId="{CF716B34-D790-4309-851D-8C9676E03178}" type="presOf" srcId="{FFFD003A-6231-4FD2-98FF-C3A04D919939}" destId="{868EA4F2-DB73-4AD2-9149-55EA08753AB3}" srcOrd="0" destOrd="0" presId="urn:microsoft.com/office/officeart/2005/8/layout/cycle6"/>
    <dgm:cxn modelId="{2AA74983-982D-4918-A12A-2226F4FCFD95}" type="presOf" srcId="{A356984F-7257-4AB7-A5AF-C4B03FD327C4}" destId="{83CBF773-4C81-418E-AB9D-A6C592E5B288}" srcOrd="0" destOrd="0" presId="urn:microsoft.com/office/officeart/2005/8/layout/cycle6"/>
    <dgm:cxn modelId="{9DBC37CF-ED61-4240-811F-2518C4F87777}" type="presOf" srcId="{5F7184DB-F4B8-4C22-ADEB-3851BC71A0E3}" destId="{E2650427-ED41-44EE-8748-9E5944D505C1}" srcOrd="0" destOrd="0" presId="urn:microsoft.com/office/officeart/2005/8/layout/cycle6"/>
    <dgm:cxn modelId="{C68E656E-15CD-42C4-A46E-C97C65BDB9CA}" type="presOf" srcId="{79EADE43-6EEE-4569-B32B-CA846260993E}" destId="{F86BA96A-830B-4FA8-84EF-4D809B26B13F}" srcOrd="0" destOrd="0" presId="urn:microsoft.com/office/officeart/2005/8/layout/cycle6"/>
    <dgm:cxn modelId="{F5FAFB87-5D1A-4B12-B262-6AE1656224BF}" type="presOf" srcId="{34CD183A-4710-4B1A-9CA4-10252F13AF2E}" destId="{13E395A6-133C-450A-A394-FCBEDF60ECA9}" srcOrd="0" destOrd="0" presId="urn:microsoft.com/office/officeart/2005/8/layout/cycle6"/>
    <dgm:cxn modelId="{F67E14E8-BE22-4E09-9508-763569E41518}" srcId="{07DE2A37-B978-45FA-92B6-63F1A9F8A744}" destId="{CE24CE4A-18D9-4A18-984E-E889643E29A7}" srcOrd="0" destOrd="0" parTransId="{1CB3A972-0D34-4D8A-BAB9-E5A83C9D3218}" sibTransId="{FFFD003A-6231-4FD2-98FF-C3A04D919939}"/>
    <dgm:cxn modelId="{252C0B44-1218-44D7-8434-E3E6D4335ADE}" type="presOf" srcId="{E0D5D01B-86C4-46DF-9AF9-844FC53735D5}" destId="{59ECB80E-8901-4C1B-89C6-ED5956D9562C}" srcOrd="0" destOrd="0" presId="urn:microsoft.com/office/officeart/2005/8/layout/cycle6"/>
    <dgm:cxn modelId="{E6774593-641D-4273-9216-6F3E243AB933}" srcId="{07DE2A37-B978-45FA-92B6-63F1A9F8A744}" destId="{C3AC3F23-A7F2-4C3F-97FF-6F3D68D8AAF2}" srcOrd="2" destOrd="0" parTransId="{028E1F48-D2D2-49FB-B321-4CC2CE92F117}" sibTransId="{5F7184DB-F4B8-4C22-ADEB-3851BC71A0E3}"/>
    <dgm:cxn modelId="{97ACAC48-85FE-4FAA-997D-530795ABE2CA}" srcId="{07DE2A37-B978-45FA-92B6-63F1A9F8A744}" destId="{E0D5D01B-86C4-46DF-9AF9-844FC53735D5}" srcOrd="5" destOrd="0" parTransId="{91160553-B37C-4840-9B47-386C6F9ADF85}" sibTransId="{5C41B364-4411-4B28-AAB7-47BD1E02DFD2}"/>
    <dgm:cxn modelId="{9F74EB56-7BF8-4773-AFA6-0F2808B1F5F0}" type="presParOf" srcId="{450A571B-964F-4AB8-B40A-C5DB2BC14A5F}" destId="{78F5E28A-E47A-494F-90AE-F0345D35F297}" srcOrd="0" destOrd="0" presId="urn:microsoft.com/office/officeart/2005/8/layout/cycle6"/>
    <dgm:cxn modelId="{63F4F0E9-A564-4ED8-B68F-5B04C49A7559}" type="presParOf" srcId="{450A571B-964F-4AB8-B40A-C5DB2BC14A5F}" destId="{208AAA81-02DE-4C68-9669-5530FFCC89E2}" srcOrd="1" destOrd="0" presId="urn:microsoft.com/office/officeart/2005/8/layout/cycle6"/>
    <dgm:cxn modelId="{A4FAA2A3-680C-4405-8E54-D4B5C6F7A7AE}" type="presParOf" srcId="{450A571B-964F-4AB8-B40A-C5DB2BC14A5F}" destId="{868EA4F2-DB73-4AD2-9149-55EA08753AB3}" srcOrd="2" destOrd="0" presId="urn:microsoft.com/office/officeart/2005/8/layout/cycle6"/>
    <dgm:cxn modelId="{2072E7B7-F603-44A6-ADD7-272481EF9A73}" type="presParOf" srcId="{450A571B-964F-4AB8-B40A-C5DB2BC14A5F}" destId="{83CBF773-4C81-418E-AB9D-A6C592E5B288}" srcOrd="3" destOrd="0" presId="urn:microsoft.com/office/officeart/2005/8/layout/cycle6"/>
    <dgm:cxn modelId="{6630710F-26B9-4067-8B52-049B06ABA6D5}" type="presParOf" srcId="{450A571B-964F-4AB8-B40A-C5DB2BC14A5F}" destId="{8047BBDD-A16F-4D47-B840-8ACC37965FBD}" srcOrd="4" destOrd="0" presId="urn:microsoft.com/office/officeart/2005/8/layout/cycle6"/>
    <dgm:cxn modelId="{CBF432B6-E903-43D3-9964-AD3F5D2FB950}" type="presParOf" srcId="{450A571B-964F-4AB8-B40A-C5DB2BC14A5F}" destId="{55AAE7A9-64BD-4728-B305-BC8A18769341}" srcOrd="5" destOrd="0" presId="urn:microsoft.com/office/officeart/2005/8/layout/cycle6"/>
    <dgm:cxn modelId="{6CAC228E-32E1-49F8-86AD-B0BF36922346}" type="presParOf" srcId="{450A571B-964F-4AB8-B40A-C5DB2BC14A5F}" destId="{1808F6C6-9051-40C6-9C10-5B42BF26B169}" srcOrd="6" destOrd="0" presId="urn:microsoft.com/office/officeart/2005/8/layout/cycle6"/>
    <dgm:cxn modelId="{3637FB35-C3A1-4E8E-B077-E320FFCCE708}" type="presParOf" srcId="{450A571B-964F-4AB8-B40A-C5DB2BC14A5F}" destId="{13C8C99C-9F6C-4BFA-9D67-EF7B3E9D74D5}" srcOrd="7" destOrd="0" presId="urn:microsoft.com/office/officeart/2005/8/layout/cycle6"/>
    <dgm:cxn modelId="{B8AC727D-16C5-4922-83D0-B6F44B33091D}" type="presParOf" srcId="{450A571B-964F-4AB8-B40A-C5DB2BC14A5F}" destId="{E2650427-ED41-44EE-8748-9E5944D505C1}" srcOrd="8" destOrd="0" presId="urn:microsoft.com/office/officeart/2005/8/layout/cycle6"/>
    <dgm:cxn modelId="{3E7FF7B8-B363-4FC3-8380-BE54FFD7B492}" type="presParOf" srcId="{450A571B-964F-4AB8-B40A-C5DB2BC14A5F}" destId="{C5682930-65EF-4AE3-BE4F-6D3500A661E4}" srcOrd="9" destOrd="0" presId="urn:microsoft.com/office/officeart/2005/8/layout/cycle6"/>
    <dgm:cxn modelId="{9E5AB54F-66D6-4072-8C97-6086272BF1A4}" type="presParOf" srcId="{450A571B-964F-4AB8-B40A-C5DB2BC14A5F}" destId="{73217372-2BE4-48BF-9830-8FCD956D5F4A}" srcOrd="10" destOrd="0" presId="urn:microsoft.com/office/officeart/2005/8/layout/cycle6"/>
    <dgm:cxn modelId="{ACDA2FD2-28AA-4007-AD5D-80522069EB54}" type="presParOf" srcId="{450A571B-964F-4AB8-B40A-C5DB2BC14A5F}" destId="{D6773CB9-B4A1-4843-8BA4-2DA434C5349C}" srcOrd="11" destOrd="0" presId="urn:microsoft.com/office/officeart/2005/8/layout/cycle6"/>
    <dgm:cxn modelId="{39E5D4CA-D679-496A-8BC3-583137DEF2A4}" type="presParOf" srcId="{450A571B-964F-4AB8-B40A-C5DB2BC14A5F}" destId="{F86BA96A-830B-4FA8-84EF-4D809B26B13F}" srcOrd="12" destOrd="0" presId="urn:microsoft.com/office/officeart/2005/8/layout/cycle6"/>
    <dgm:cxn modelId="{97B4EF2F-7D58-4A31-9BD3-2EA7A393CBFB}" type="presParOf" srcId="{450A571B-964F-4AB8-B40A-C5DB2BC14A5F}" destId="{05B1C576-3B56-4769-AB01-4981E2EE136A}" srcOrd="13" destOrd="0" presId="urn:microsoft.com/office/officeart/2005/8/layout/cycle6"/>
    <dgm:cxn modelId="{22F73A05-81FF-47F5-A6DD-50FAFB3C134D}" type="presParOf" srcId="{450A571B-964F-4AB8-B40A-C5DB2BC14A5F}" destId="{5ECB1E33-47F8-46A1-89AF-97FCE5DF6303}" srcOrd="14" destOrd="0" presId="urn:microsoft.com/office/officeart/2005/8/layout/cycle6"/>
    <dgm:cxn modelId="{55DA6D67-B8D7-4ED7-BEEA-50A2EB730200}" type="presParOf" srcId="{450A571B-964F-4AB8-B40A-C5DB2BC14A5F}" destId="{59ECB80E-8901-4C1B-89C6-ED5956D9562C}" srcOrd="15" destOrd="0" presId="urn:microsoft.com/office/officeart/2005/8/layout/cycle6"/>
    <dgm:cxn modelId="{F472742E-58BC-4EFA-BB9C-AF14400DC8C9}" type="presParOf" srcId="{450A571B-964F-4AB8-B40A-C5DB2BC14A5F}" destId="{680E920F-029F-4134-97F8-74EC3CF69F60}" srcOrd="16" destOrd="0" presId="urn:microsoft.com/office/officeart/2005/8/layout/cycle6"/>
    <dgm:cxn modelId="{052E968E-A491-4DEA-BC16-9B76E4292940}" type="presParOf" srcId="{450A571B-964F-4AB8-B40A-C5DB2BC14A5F}" destId="{B1DE7A16-A893-4BE5-BD35-9B5B3C870897}" srcOrd="17" destOrd="0" presId="urn:microsoft.com/office/officeart/2005/8/layout/cycle6"/>
    <dgm:cxn modelId="{B882A110-0FAA-4804-B829-CAE753437BAE}" type="presParOf" srcId="{450A571B-964F-4AB8-B40A-C5DB2BC14A5F}" destId="{13E395A6-133C-450A-A394-FCBEDF60ECA9}" srcOrd="18" destOrd="0" presId="urn:microsoft.com/office/officeart/2005/8/layout/cycle6"/>
    <dgm:cxn modelId="{9F184AAF-C44E-4E7D-A042-23CBB8200658}" type="presParOf" srcId="{450A571B-964F-4AB8-B40A-C5DB2BC14A5F}" destId="{560BB225-2AC4-4007-8D20-9EAF31E70850}" srcOrd="19" destOrd="0" presId="urn:microsoft.com/office/officeart/2005/8/layout/cycle6"/>
    <dgm:cxn modelId="{33B9A107-D668-4908-B7A1-30F527ABED63}" type="presParOf" srcId="{450A571B-964F-4AB8-B40A-C5DB2BC14A5F}" destId="{E007633F-1ECE-4F2D-9ABF-2D03BDC0140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BAE41-2127-4641-8A6E-00B9607E90B3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FDA6443-0ED0-49D2-AD22-593AA51AD574}">
      <dgm:prSet phldrT="[Текст]" custT="1"/>
      <dgm:spPr/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standards</a:t>
          </a:r>
          <a:endParaRPr lang="uk-UA" sz="1100" b="1" dirty="0">
            <a:solidFill>
              <a:srgbClr val="FF0000"/>
            </a:solidFill>
          </a:endParaRPr>
        </a:p>
      </dgm:t>
    </dgm:pt>
    <dgm:pt modelId="{37B24011-5A14-44E8-98E7-FA36F8DAAED9}" type="parTrans" cxnId="{A42D8B85-CC4A-4097-8E0A-0985CCB84213}">
      <dgm:prSet/>
      <dgm:spPr/>
      <dgm:t>
        <a:bodyPr/>
        <a:lstStyle/>
        <a:p>
          <a:endParaRPr lang="uk-UA"/>
        </a:p>
      </dgm:t>
    </dgm:pt>
    <dgm:pt modelId="{2972D02B-A9D5-4BC4-BC29-6CCC3FFA0110}" type="sibTrans" cxnId="{A42D8B85-CC4A-4097-8E0A-0985CCB84213}">
      <dgm:prSet/>
      <dgm:spPr/>
      <dgm:t>
        <a:bodyPr/>
        <a:lstStyle/>
        <a:p>
          <a:endParaRPr lang="uk-UA"/>
        </a:p>
      </dgm:t>
    </dgm:pt>
    <dgm:pt modelId="{8AC7728C-5E27-4607-9603-B82C0029C3A1}">
      <dgm:prSet phldrT="[Текст]" custT="1"/>
      <dgm:spPr/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talents</a:t>
          </a:r>
          <a:endParaRPr lang="uk-UA" sz="1100" b="1" dirty="0">
            <a:solidFill>
              <a:srgbClr val="FF0000"/>
            </a:solidFill>
          </a:endParaRPr>
        </a:p>
      </dgm:t>
    </dgm:pt>
    <dgm:pt modelId="{5D0C5CF3-4FF4-4BE0-93E7-0F0C438A9AC2}" type="parTrans" cxnId="{85DB2C47-5CDF-4F5D-8D56-5FAB3A3CCF1F}">
      <dgm:prSet/>
      <dgm:spPr/>
      <dgm:t>
        <a:bodyPr/>
        <a:lstStyle/>
        <a:p>
          <a:endParaRPr lang="uk-UA"/>
        </a:p>
      </dgm:t>
    </dgm:pt>
    <dgm:pt modelId="{4465C548-A1E3-443D-AB75-BA464ADAAEE2}" type="sibTrans" cxnId="{85DB2C47-5CDF-4F5D-8D56-5FAB3A3CCF1F}">
      <dgm:prSet/>
      <dgm:spPr/>
      <dgm:t>
        <a:bodyPr/>
        <a:lstStyle/>
        <a:p>
          <a:endParaRPr lang="uk-UA"/>
        </a:p>
      </dgm:t>
    </dgm:pt>
    <dgm:pt modelId="{96965120-C9CD-451F-B64B-44B63869C014}">
      <dgm:prSet phldrT="[Текст]" custT="1"/>
      <dgm:spPr/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innovation</a:t>
          </a:r>
          <a:endParaRPr lang="uk-UA" sz="1100" b="1" dirty="0">
            <a:solidFill>
              <a:srgbClr val="FF0000"/>
            </a:solidFill>
          </a:endParaRPr>
        </a:p>
      </dgm:t>
    </dgm:pt>
    <dgm:pt modelId="{23BC90D2-0431-42E1-8716-DA8CDB41EB53}" type="parTrans" cxnId="{86F297D2-05E9-405E-929E-1096AEF760E5}">
      <dgm:prSet/>
      <dgm:spPr/>
      <dgm:t>
        <a:bodyPr/>
        <a:lstStyle/>
        <a:p>
          <a:endParaRPr lang="uk-UA"/>
        </a:p>
      </dgm:t>
    </dgm:pt>
    <dgm:pt modelId="{FFD860D4-7C72-4CB4-9C94-5E5AB70AD99C}" type="sibTrans" cxnId="{86F297D2-05E9-405E-929E-1096AEF760E5}">
      <dgm:prSet/>
      <dgm:spPr/>
      <dgm:t>
        <a:bodyPr/>
        <a:lstStyle/>
        <a:p>
          <a:endParaRPr lang="uk-UA"/>
        </a:p>
      </dgm:t>
    </dgm:pt>
    <dgm:pt modelId="{9735C714-2B5F-40E1-BA34-1E47AE5D40BA}">
      <dgm:prSet phldrT="[Текст]" custT="1"/>
      <dgm:spPr/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funds</a:t>
          </a:r>
          <a:endParaRPr lang="uk-UA" sz="1100" b="1" dirty="0">
            <a:solidFill>
              <a:srgbClr val="FF0000"/>
            </a:solidFill>
          </a:endParaRPr>
        </a:p>
      </dgm:t>
    </dgm:pt>
    <dgm:pt modelId="{68222CD0-C528-477C-9FD3-268BBA09E4F8}" type="parTrans" cxnId="{D1BABF7D-4925-4AEB-AC84-C820164572F0}">
      <dgm:prSet/>
      <dgm:spPr/>
      <dgm:t>
        <a:bodyPr/>
        <a:lstStyle/>
        <a:p>
          <a:endParaRPr lang="uk-UA"/>
        </a:p>
      </dgm:t>
    </dgm:pt>
    <dgm:pt modelId="{D9949467-75B1-49DF-A374-34E80E2D36DF}" type="sibTrans" cxnId="{D1BABF7D-4925-4AEB-AC84-C820164572F0}">
      <dgm:prSet/>
      <dgm:spPr/>
      <dgm:t>
        <a:bodyPr/>
        <a:lstStyle/>
        <a:p>
          <a:endParaRPr lang="uk-UA"/>
        </a:p>
      </dgm:t>
    </dgm:pt>
    <dgm:pt modelId="{6C44F8AA-540C-44D1-9D73-B4914CFE5881}">
      <dgm:prSet phldrT="[Текст]" custT="1"/>
      <dgm:spPr/>
      <dgm:t>
        <a:bodyPr/>
        <a:lstStyle/>
        <a:p>
          <a:r>
            <a:rPr lang="en-US" sz="1100" b="1" dirty="0">
              <a:solidFill>
                <a:srgbClr val="FF0000"/>
              </a:solidFill>
            </a:rPr>
            <a:t>export</a:t>
          </a:r>
          <a:endParaRPr lang="uk-UA" sz="1100" b="1" dirty="0">
            <a:solidFill>
              <a:srgbClr val="FF0000"/>
            </a:solidFill>
          </a:endParaRPr>
        </a:p>
      </dgm:t>
    </dgm:pt>
    <dgm:pt modelId="{BD7F318C-894A-4656-AB1B-86DDEB5DF167}" type="parTrans" cxnId="{CA0BBC19-462E-4348-89EA-3FF7A9905ECB}">
      <dgm:prSet/>
      <dgm:spPr/>
      <dgm:t>
        <a:bodyPr/>
        <a:lstStyle/>
        <a:p>
          <a:endParaRPr lang="uk-UA"/>
        </a:p>
      </dgm:t>
    </dgm:pt>
    <dgm:pt modelId="{A6382B24-4D3C-46F3-8D25-812D231F6D85}" type="sibTrans" cxnId="{CA0BBC19-462E-4348-89EA-3FF7A9905ECB}">
      <dgm:prSet/>
      <dgm:spPr/>
      <dgm:t>
        <a:bodyPr/>
        <a:lstStyle/>
        <a:p>
          <a:endParaRPr lang="uk-UA"/>
        </a:p>
      </dgm:t>
    </dgm:pt>
    <dgm:pt modelId="{C4BED947-CE0F-4DBB-93F7-BBED4F846CDE}" type="pres">
      <dgm:prSet presAssocID="{C3DBAE41-2127-4641-8A6E-00B9607E90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CA5EFC1-33C5-439A-9510-4D8981119CC9}" type="pres">
      <dgm:prSet presAssocID="{6FDA6443-0ED0-49D2-AD22-593AA51AD574}" presName="dummy" presStyleCnt="0"/>
      <dgm:spPr/>
    </dgm:pt>
    <dgm:pt modelId="{912C16CD-5E8A-453F-B99E-7EEC789FF021}" type="pres">
      <dgm:prSet presAssocID="{6FDA6443-0ED0-49D2-AD22-593AA51AD57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BA07C0-1CB8-4EAD-8199-46F849B4C3E7}" type="pres">
      <dgm:prSet presAssocID="{2972D02B-A9D5-4BC4-BC29-6CCC3FFA0110}" presName="sibTrans" presStyleLbl="node1" presStyleIdx="0" presStyleCnt="5"/>
      <dgm:spPr/>
      <dgm:t>
        <a:bodyPr/>
        <a:lstStyle/>
        <a:p>
          <a:endParaRPr lang="uk-UA"/>
        </a:p>
      </dgm:t>
    </dgm:pt>
    <dgm:pt modelId="{DF875B0F-3D4F-4685-9182-8CAD228ACB78}" type="pres">
      <dgm:prSet presAssocID="{8AC7728C-5E27-4607-9603-B82C0029C3A1}" presName="dummy" presStyleCnt="0"/>
      <dgm:spPr/>
    </dgm:pt>
    <dgm:pt modelId="{369BDECA-AF78-4B2B-8ED9-0C270AD84279}" type="pres">
      <dgm:prSet presAssocID="{8AC7728C-5E27-4607-9603-B82C0029C3A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EC14FD-A33E-4321-AEF3-90D4B0663B62}" type="pres">
      <dgm:prSet presAssocID="{4465C548-A1E3-443D-AB75-BA464ADAAEE2}" presName="sibTrans" presStyleLbl="node1" presStyleIdx="1" presStyleCnt="5"/>
      <dgm:spPr/>
      <dgm:t>
        <a:bodyPr/>
        <a:lstStyle/>
        <a:p>
          <a:endParaRPr lang="uk-UA"/>
        </a:p>
      </dgm:t>
    </dgm:pt>
    <dgm:pt modelId="{8CD2B2AC-2637-4849-AA49-16D03D78E270}" type="pres">
      <dgm:prSet presAssocID="{96965120-C9CD-451F-B64B-44B63869C014}" presName="dummy" presStyleCnt="0"/>
      <dgm:spPr/>
    </dgm:pt>
    <dgm:pt modelId="{2640EB69-CF6A-424C-8959-E9A9EBB0673F}" type="pres">
      <dgm:prSet presAssocID="{96965120-C9CD-451F-B64B-44B63869C01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07BA67-614F-4963-8F63-388CB1F87F94}" type="pres">
      <dgm:prSet presAssocID="{FFD860D4-7C72-4CB4-9C94-5E5AB70AD99C}" presName="sibTrans" presStyleLbl="node1" presStyleIdx="2" presStyleCnt="5"/>
      <dgm:spPr/>
      <dgm:t>
        <a:bodyPr/>
        <a:lstStyle/>
        <a:p>
          <a:endParaRPr lang="uk-UA"/>
        </a:p>
      </dgm:t>
    </dgm:pt>
    <dgm:pt modelId="{F4205222-B3CA-43C8-8015-665A49006C4F}" type="pres">
      <dgm:prSet presAssocID="{9735C714-2B5F-40E1-BA34-1E47AE5D40BA}" presName="dummy" presStyleCnt="0"/>
      <dgm:spPr/>
    </dgm:pt>
    <dgm:pt modelId="{6B81A606-73D1-4D94-AC1A-3879AE3EBD63}" type="pres">
      <dgm:prSet presAssocID="{9735C714-2B5F-40E1-BA34-1E47AE5D40B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AAAF02-FA6F-4CE8-9510-BF86FD8E704E}" type="pres">
      <dgm:prSet presAssocID="{D9949467-75B1-49DF-A374-34E80E2D36DF}" presName="sibTrans" presStyleLbl="node1" presStyleIdx="3" presStyleCnt="5"/>
      <dgm:spPr/>
      <dgm:t>
        <a:bodyPr/>
        <a:lstStyle/>
        <a:p>
          <a:endParaRPr lang="uk-UA"/>
        </a:p>
      </dgm:t>
    </dgm:pt>
    <dgm:pt modelId="{B6EF8111-1A13-4BFD-9FF3-5733D7D3F826}" type="pres">
      <dgm:prSet presAssocID="{6C44F8AA-540C-44D1-9D73-B4914CFE5881}" presName="dummy" presStyleCnt="0"/>
      <dgm:spPr/>
    </dgm:pt>
    <dgm:pt modelId="{4235ABE1-34C1-4A43-8DD6-B6DE22695B40}" type="pres">
      <dgm:prSet presAssocID="{6C44F8AA-540C-44D1-9D73-B4914CFE588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E27F91-7D4A-4482-BF91-76D4D58A6517}" type="pres">
      <dgm:prSet presAssocID="{A6382B24-4D3C-46F3-8D25-812D231F6D85}" presName="sibTrans" presStyleLbl="node1" presStyleIdx="4" presStyleCnt="5"/>
      <dgm:spPr/>
      <dgm:t>
        <a:bodyPr/>
        <a:lstStyle/>
        <a:p>
          <a:endParaRPr lang="uk-UA"/>
        </a:p>
      </dgm:t>
    </dgm:pt>
  </dgm:ptLst>
  <dgm:cxnLst>
    <dgm:cxn modelId="{86F297D2-05E9-405E-929E-1096AEF760E5}" srcId="{C3DBAE41-2127-4641-8A6E-00B9607E90B3}" destId="{96965120-C9CD-451F-B64B-44B63869C014}" srcOrd="2" destOrd="0" parTransId="{23BC90D2-0431-42E1-8716-DA8CDB41EB53}" sibTransId="{FFD860D4-7C72-4CB4-9C94-5E5AB70AD99C}"/>
    <dgm:cxn modelId="{6DEEF754-8CED-411B-B9F5-CA48ACC4E5A8}" type="presOf" srcId="{C3DBAE41-2127-4641-8A6E-00B9607E90B3}" destId="{C4BED947-CE0F-4DBB-93F7-BBED4F846CDE}" srcOrd="0" destOrd="0" presId="urn:microsoft.com/office/officeart/2005/8/layout/cycle1"/>
    <dgm:cxn modelId="{85DB2C47-5CDF-4F5D-8D56-5FAB3A3CCF1F}" srcId="{C3DBAE41-2127-4641-8A6E-00B9607E90B3}" destId="{8AC7728C-5E27-4607-9603-B82C0029C3A1}" srcOrd="1" destOrd="0" parTransId="{5D0C5CF3-4FF4-4BE0-93E7-0F0C438A9AC2}" sibTransId="{4465C548-A1E3-443D-AB75-BA464ADAAEE2}"/>
    <dgm:cxn modelId="{09A24784-8817-4866-8B1C-CC37DAC9E2AC}" type="presOf" srcId="{FFD860D4-7C72-4CB4-9C94-5E5AB70AD99C}" destId="{C107BA67-614F-4963-8F63-388CB1F87F94}" srcOrd="0" destOrd="0" presId="urn:microsoft.com/office/officeart/2005/8/layout/cycle1"/>
    <dgm:cxn modelId="{83A93A63-A0B4-4500-86B7-CFFB600CC1B3}" type="presOf" srcId="{6C44F8AA-540C-44D1-9D73-B4914CFE5881}" destId="{4235ABE1-34C1-4A43-8DD6-B6DE22695B40}" srcOrd="0" destOrd="0" presId="urn:microsoft.com/office/officeart/2005/8/layout/cycle1"/>
    <dgm:cxn modelId="{D1BABF7D-4925-4AEB-AC84-C820164572F0}" srcId="{C3DBAE41-2127-4641-8A6E-00B9607E90B3}" destId="{9735C714-2B5F-40E1-BA34-1E47AE5D40BA}" srcOrd="3" destOrd="0" parTransId="{68222CD0-C528-477C-9FD3-268BBA09E4F8}" sibTransId="{D9949467-75B1-49DF-A374-34E80E2D36DF}"/>
    <dgm:cxn modelId="{F983D513-DAB2-4BB6-ABF6-E21C1587F80C}" type="presOf" srcId="{96965120-C9CD-451F-B64B-44B63869C014}" destId="{2640EB69-CF6A-424C-8959-E9A9EBB0673F}" srcOrd="0" destOrd="0" presId="urn:microsoft.com/office/officeart/2005/8/layout/cycle1"/>
    <dgm:cxn modelId="{026BC003-1284-424A-8F85-2AEE5D31BF35}" type="presOf" srcId="{9735C714-2B5F-40E1-BA34-1E47AE5D40BA}" destId="{6B81A606-73D1-4D94-AC1A-3879AE3EBD63}" srcOrd="0" destOrd="0" presId="urn:microsoft.com/office/officeart/2005/8/layout/cycle1"/>
    <dgm:cxn modelId="{3C26A34B-0D5A-4297-96EC-13A9596106ED}" type="presOf" srcId="{6FDA6443-0ED0-49D2-AD22-593AA51AD574}" destId="{912C16CD-5E8A-453F-B99E-7EEC789FF021}" srcOrd="0" destOrd="0" presId="urn:microsoft.com/office/officeart/2005/8/layout/cycle1"/>
    <dgm:cxn modelId="{39CEE664-62B5-47D7-BC46-27300F191A3F}" type="presOf" srcId="{2972D02B-A9D5-4BC4-BC29-6CCC3FFA0110}" destId="{D2BA07C0-1CB8-4EAD-8199-46F849B4C3E7}" srcOrd="0" destOrd="0" presId="urn:microsoft.com/office/officeart/2005/8/layout/cycle1"/>
    <dgm:cxn modelId="{5CFE5BB2-61AE-4B18-87D8-C1CF2B51D868}" type="presOf" srcId="{D9949467-75B1-49DF-A374-34E80E2D36DF}" destId="{13AAAF02-FA6F-4CE8-9510-BF86FD8E704E}" srcOrd="0" destOrd="0" presId="urn:microsoft.com/office/officeart/2005/8/layout/cycle1"/>
    <dgm:cxn modelId="{0A23EC96-E027-4D58-AF72-0719DDD78ABE}" type="presOf" srcId="{4465C548-A1E3-443D-AB75-BA464ADAAEE2}" destId="{03EC14FD-A33E-4321-AEF3-90D4B0663B62}" srcOrd="0" destOrd="0" presId="urn:microsoft.com/office/officeart/2005/8/layout/cycle1"/>
    <dgm:cxn modelId="{20BEAE0A-2BEF-435D-836E-7B648C195E4A}" type="presOf" srcId="{8AC7728C-5E27-4607-9603-B82C0029C3A1}" destId="{369BDECA-AF78-4B2B-8ED9-0C270AD84279}" srcOrd="0" destOrd="0" presId="urn:microsoft.com/office/officeart/2005/8/layout/cycle1"/>
    <dgm:cxn modelId="{8BB74709-5173-4819-B1B4-7A634AA208C4}" type="presOf" srcId="{A6382B24-4D3C-46F3-8D25-812D231F6D85}" destId="{37E27F91-7D4A-4482-BF91-76D4D58A6517}" srcOrd="0" destOrd="0" presId="urn:microsoft.com/office/officeart/2005/8/layout/cycle1"/>
    <dgm:cxn modelId="{CA0BBC19-462E-4348-89EA-3FF7A9905ECB}" srcId="{C3DBAE41-2127-4641-8A6E-00B9607E90B3}" destId="{6C44F8AA-540C-44D1-9D73-B4914CFE5881}" srcOrd="4" destOrd="0" parTransId="{BD7F318C-894A-4656-AB1B-86DDEB5DF167}" sibTransId="{A6382B24-4D3C-46F3-8D25-812D231F6D85}"/>
    <dgm:cxn modelId="{A42D8B85-CC4A-4097-8E0A-0985CCB84213}" srcId="{C3DBAE41-2127-4641-8A6E-00B9607E90B3}" destId="{6FDA6443-0ED0-49D2-AD22-593AA51AD574}" srcOrd="0" destOrd="0" parTransId="{37B24011-5A14-44E8-98E7-FA36F8DAAED9}" sibTransId="{2972D02B-A9D5-4BC4-BC29-6CCC3FFA0110}"/>
    <dgm:cxn modelId="{767A35A7-C8E0-4130-9D87-93DDBFDB48A3}" type="presParOf" srcId="{C4BED947-CE0F-4DBB-93F7-BBED4F846CDE}" destId="{CCA5EFC1-33C5-439A-9510-4D8981119CC9}" srcOrd="0" destOrd="0" presId="urn:microsoft.com/office/officeart/2005/8/layout/cycle1"/>
    <dgm:cxn modelId="{DA4B9744-CEC1-4E28-BFBA-9BC96B5A0544}" type="presParOf" srcId="{C4BED947-CE0F-4DBB-93F7-BBED4F846CDE}" destId="{912C16CD-5E8A-453F-B99E-7EEC789FF021}" srcOrd="1" destOrd="0" presId="urn:microsoft.com/office/officeart/2005/8/layout/cycle1"/>
    <dgm:cxn modelId="{588967FF-7D66-450F-A471-8E063B04FE94}" type="presParOf" srcId="{C4BED947-CE0F-4DBB-93F7-BBED4F846CDE}" destId="{D2BA07C0-1CB8-4EAD-8199-46F849B4C3E7}" srcOrd="2" destOrd="0" presId="urn:microsoft.com/office/officeart/2005/8/layout/cycle1"/>
    <dgm:cxn modelId="{39D89F28-F4E1-4FDA-B188-37FBB602B97F}" type="presParOf" srcId="{C4BED947-CE0F-4DBB-93F7-BBED4F846CDE}" destId="{DF875B0F-3D4F-4685-9182-8CAD228ACB78}" srcOrd="3" destOrd="0" presId="urn:microsoft.com/office/officeart/2005/8/layout/cycle1"/>
    <dgm:cxn modelId="{9EC8F341-7C42-4D34-9CD1-6A65F279E93C}" type="presParOf" srcId="{C4BED947-CE0F-4DBB-93F7-BBED4F846CDE}" destId="{369BDECA-AF78-4B2B-8ED9-0C270AD84279}" srcOrd="4" destOrd="0" presId="urn:microsoft.com/office/officeart/2005/8/layout/cycle1"/>
    <dgm:cxn modelId="{B7462702-0389-4AA6-B46D-2179B81E9C6D}" type="presParOf" srcId="{C4BED947-CE0F-4DBB-93F7-BBED4F846CDE}" destId="{03EC14FD-A33E-4321-AEF3-90D4B0663B62}" srcOrd="5" destOrd="0" presId="urn:microsoft.com/office/officeart/2005/8/layout/cycle1"/>
    <dgm:cxn modelId="{F923DAD6-F443-498F-83CC-F38656425E1A}" type="presParOf" srcId="{C4BED947-CE0F-4DBB-93F7-BBED4F846CDE}" destId="{8CD2B2AC-2637-4849-AA49-16D03D78E270}" srcOrd="6" destOrd="0" presId="urn:microsoft.com/office/officeart/2005/8/layout/cycle1"/>
    <dgm:cxn modelId="{087EB3F3-2896-45C3-88F0-0D476C48B04F}" type="presParOf" srcId="{C4BED947-CE0F-4DBB-93F7-BBED4F846CDE}" destId="{2640EB69-CF6A-424C-8959-E9A9EBB0673F}" srcOrd="7" destOrd="0" presId="urn:microsoft.com/office/officeart/2005/8/layout/cycle1"/>
    <dgm:cxn modelId="{25FEC93D-2CEC-4CD2-8252-187A853E02AB}" type="presParOf" srcId="{C4BED947-CE0F-4DBB-93F7-BBED4F846CDE}" destId="{C107BA67-614F-4963-8F63-388CB1F87F94}" srcOrd="8" destOrd="0" presId="urn:microsoft.com/office/officeart/2005/8/layout/cycle1"/>
    <dgm:cxn modelId="{0F618A56-CD26-4D70-A082-B066B0CD2BB6}" type="presParOf" srcId="{C4BED947-CE0F-4DBB-93F7-BBED4F846CDE}" destId="{F4205222-B3CA-43C8-8015-665A49006C4F}" srcOrd="9" destOrd="0" presId="urn:microsoft.com/office/officeart/2005/8/layout/cycle1"/>
    <dgm:cxn modelId="{273F4493-417B-4ED0-B611-59196DDB6276}" type="presParOf" srcId="{C4BED947-CE0F-4DBB-93F7-BBED4F846CDE}" destId="{6B81A606-73D1-4D94-AC1A-3879AE3EBD63}" srcOrd="10" destOrd="0" presId="urn:microsoft.com/office/officeart/2005/8/layout/cycle1"/>
    <dgm:cxn modelId="{36FB480A-41B1-4F4D-9105-1B511A63CA8C}" type="presParOf" srcId="{C4BED947-CE0F-4DBB-93F7-BBED4F846CDE}" destId="{13AAAF02-FA6F-4CE8-9510-BF86FD8E704E}" srcOrd="11" destOrd="0" presId="urn:microsoft.com/office/officeart/2005/8/layout/cycle1"/>
    <dgm:cxn modelId="{34EB65A2-8665-4ADB-9B72-006A9C7A46FC}" type="presParOf" srcId="{C4BED947-CE0F-4DBB-93F7-BBED4F846CDE}" destId="{B6EF8111-1A13-4BFD-9FF3-5733D7D3F826}" srcOrd="12" destOrd="0" presId="urn:microsoft.com/office/officeart/2005/8/layout/cycle1"/>
    <dgm:cxn modelId="{DA9D33BD-2F68-47D8-83BE-039910ADC33A}" type="presParOf" srcId="{C4BED947-CE0F-4DBB-93F7-BBED4F846CDE}" destId="{4235ABE1-34C1-4A43-8DD6-B6DE22695B40}" srcOrd="13" destOrd="0" presId="urn:microsoft.com/office/officeart/2005/8/layout/cycle1"/>
    <dgm:cxn modelId="{D10CCEA7-6178-4BF7-948B-9D7034127791}" type="presParOf" srcId="{C4BED947-CE0F-4DBB-93F7-BBED4F846CDE}" destId="{37E27F91-7D4A-4482-BF91-76D4D58A651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E28A-E47A-494F-90AE-F0345D35F297}">
      <dsp:nvSpPr>
        <dsp:cNvPr id="0" name=""/>
        <dsp:cNvSpPr/>
      </dsp:nvSpPr>
      <dsp:spPr>
        <a:xfrm>
          <a:off x="2922920" y="11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End users</a:t>
          </a:r>
          <a:endParaRPr lang="uk-UA" sz="1400" kern="1200" dirty="0"/>
        </a:p>
      </dsp:txBody>
      <dsp:txXfrm>
        <a:off x="2957525" y="34616"/>
        <a:ext cx="1021381" cy="639674"/>
      </dsp:txXfrm>
    </dsp:sp>
    <dsp:sp modelId="{868EA4F2-DB73-4AD2-9149-55EA08753AB3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2574296" y="76956"/>
              </a:moveTo>
              <a:arcTo wR="2021796" hR="2021796" stAng="17151544" swAng="12547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BF773-4C81-418E-AB9D-A6C592E5B288}">
      <dsp:nvSpPr>
        <dsp:cNvPr id="0" name=""/>
        <dsp:cNvSpPr/>
      </dsp:nvSpPr>
      <dsp:spPr>
        <a:xfrm>
          <a:off x="4503624" y="761238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Control a&amp; IT SI</a:t>
          </a:r>
          <a:endParaRPr lang="uk-UA" sz="1400" kern="1200" dirty="0"/>
        </a:p>
      </dsp:txBody>
      <dsp:txXfrm>
        <a:off x="4538229" y="795843"/>
        <a:ext cx="1021381" cy="639674"/>
      </dsp:txXfrm>
    </dsp:sp>
    <dsp:sp modelId="{55AAE7A9-64BD-4728-B305-BC8A18769341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3833733" y="1124832"/>
              </a:moveTo>
              <a:arcTo wR="2021796" hR="2021796" stAng="20019792" swAng="17251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8F6C6-9051-40C6-9C10-5B42BF26B169}">
      <dsp:nvSpPr>
        <dsp:cNvPr id="0" name=""/>
        <dsp:cNvSpPr/>
      </dsp:nvSpPr>
      <dsp:spPr>
        <a:xfrm>
          <a:off x="4894026" y="2471700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Global vendors</a:t>
          </a:r>
          <a:endParaRPr lang="uk-UA" sz="1400" kern="1200" dirty="0"/>
        </a:p>
      </dsp:txBody>
      <dsp:txXfrm>
        <a:off x="4928631" y="2506305"/>
        <a:ext cx="1021381" cy="639674"/>
      </dsp:txXfrm>
    </dsp:sp>
    <dsp:sp modelId="{E2650427-ED41-44EE-8748-9E5944D505C1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3873477" y="2833545"/>
              </a:moveTo>
              <a:arcTo wR="2021796" hR="2021796" stAng="1420316" swAng="13573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82930-65EF-4AE3-BE4F-6D3500A661E4}">
      <dsp:nvSpPr>
        <dsp:cNvPr id="0" name=""/>
        <dsp:cNvSpPr/>
      </dsp:nvSpPr>
      <dsp:spPr>
        <a:xfrm>
          <a:off x="3626653" y="3843383"/>
          <a:ext cx="1437573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IE manufactures</a:t>
          </a:r>
          <a:endParaRPr lang="uk-UA" sz="1400" kern="1200" dirty="0"/>
        </a:p>
      </dsp:txBody>
      <dsp:txXfrm>
        <a:off x="3661258" y="3877988"/>
        <a:ext cx="1368363" cy="639674"/>
      </dsp:txXfrm>
    </dsp:sp>
    <dsp:sp modelId="{D6773CB9-B4A1-4843-8BA4-2DA434C5349C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2175340" y="4037753"/>
              </a:moveTo>
              <a:arcTo wR="2021796" hR="2021796" stAng="5138671" swAng="8199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BA96A-830B-4FA8-84EF-4D809B26B13F}">
      <dsp:nvSpPr>
        <dsp:cNvPr id="0" name=""/>
        <dsp:cNvSpPr/>
      </dsp:nvSpPr>
      <dsp:spPr>
        <a:xfrm>
          <a:off x="2045695" y="3843383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Universities</a:t>
          </a:r>
          <a:endParaRPr lang="uk-UA" sz="1400" kern="1200" dirty="0"/>
        </a:p>
      </dsp:txBody>
      <dsp:txXfrm>
        <a:off x="2080300" y="3877988"/>
        <a:ext cx="1021381" cy="639674"/>
      </dsp:txXfrm>
    </dsp:sp>
    <dsp:sp modelId="{5ECB1E33-47F8-46A1-89AF-97FCE5DF6303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624829" y="3483351"/>
              </a:moveTo>
              <a:arcTo wR="2021796" hR="2021796" stAng="8022337" swAng="13573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CB80E-8901-4C1B-89C6-ED5956D9562C}">
      <dsp:nvSpPr>
        <dsp:cNvPr id="0" name=""/>
        <dsp:cNvSpPr/>
      </dsp:nvSpPr>
      <dsp:spPr>
        <a:xfrm>
          <a:off x="951814" y="2471700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Startups</a:t>
          </a:r>
          <a:endParaRPr lang="uk-UA" sz="1400" kern="1200" dirty="0"/>
        </a:p>
      </dsp:txBody>
      <dsp:txXfrm>
        <a:off x="986419" y="2506305"/>
        <a:ext cx="1021381" cy="639674"/>
      </dsp:txXfrm>
    </dsp:sp>
    <dsp:sp modelId="{B1DE7A16-A893-4BE5-BD35-9B5B3C870897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1796" y="2107018"/>
              </a:moveTo>
              <a:arcTo wR="2021796" hR="2021796" stAng="10655050" swAng="17251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395A6-133C-450A-A394-FCBEDF60ECA9}">
      <dsp:nvSpPr>
        <dsp:cNvPr id="0" name=""/>
        <dsp:cNvSpPr/>
      </dsp:nvSpPr>
      <dsp:spPr>
        <a:xfrm>
          <a:off x="1342216" y="761238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OEM</a:t>
          </a:r>
          <a:endParaRPr lang="uk-UA" sz="1400" kern="1200" dirty="0"/>
        </a:p>
      </dsp:txBody>
      <dsp:txXfrm>
        <a:off x="1376821" y="795843"/>
        <a:ext cx="1021381" cy="639674"/>
      </dsp:txXfrm>
    </dsp:sp>
    <dsp:sp modelId="{E007633F-1ECE-4F2D-9ABF-2D03BDC01407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811479" y="402292"/>
              </a:moveTo>
              <a:arcTo wR="2021796" hR="2021796" stAng="13993670" swAng="12547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C16CD-5E8A-453F-B99E-7EEC789FF021}">
      <dsp:nvSpPr>
        <dsp:cNvPr id="0" name=""/>
        <dsp:cNvSpPr/>
      </dsp:nvSpPr>
      <dsp:spPr>
        <a:xfrm>
          <a:off x="2828034" y="2041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</a:rPr>
            <a:t>standards</a:t>
          </a:r>
          <a:endParaRPr lang="uk-UA" sz="1100" b="1" kern="1200" dirty="0">
            <a:solidFill>
              <a:srgbClr val="FF0000"/>
            </a:solidFill>
          </a:endParaRPr>
        </a:p>
      </dsp:txBody>
      <dsp:txXfrm>
        <a:off x="2828034" y="20418"/>
        <a:ext cx="730922" cy="730922"/>
      </dsp:txXfrm>
    </dsp:sp>
    <dsp:sp modelId="{D2BA07C0-1CB8-4EAD-8199-46F849B4C3E7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21293952"/>
            <a:gd name="adj4" fmla="val 19765616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BDECA-AF78-4B2B-8ED9-0C270AD84279}">
      <dsp:nvSpPr>
        <dsp:cNvPr id="0" name=""/>
        <dsp:cNvSpPr/>
      </dsp:nvSpPr>
      <dsp:spPr>
        <a:xfrm>
          <a:off x="3270012" y="138068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</a:rPr>
            <a:t>talents</a:t>
          </a:r>
          <a:endParaRPr lang="uk-UA" sz="1100" b="1" kern="1200" dirty="0">
            <a:solidFill>
              <a:srgbClr val="FF0000"/>
            </a:solidFill>
          </a:endParaRPr>
        </a:p>
      </dsp:txBody>
      <dsp:txXfrm>
        <a:off x="3270012" y="1380688"/>
        <a:ext cx="730922" cy="730922"/>
      </dsp:txXfrm>
    </dsp:sp>
    <dsp:sp modelId="{03EC14FD-A33E-4321-AEF3-90D4B0663B62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4015434"/>
            <a:gd name="adj4" fmla="val 2252756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0EB69-CF6A-424C-8959-E9A9EBB0673F}">
      <dsp:nvSpPr>
        <dsp:cNvPr id="0" name=""/>
        <dsp:cNvSpPr/>
      </dsp:nvSpPr>
      <dsp:spPr>
        <a:xfrm>
          <a:off x="2112898" y="2221380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</a:rPr>
            <a:t>innovation</a:t>
          </a:r>
          <a:endParaRPr lang="uk-UA" sz="1100" b="1" kern="1200" dirty="0">
            <a:solidFill>
              <a:srgbClr val="FF0000"/>
            </a:solidFill>
          </a:endParaRPr>
        </a:p>
      </dsp:txBody>
      <dsp:txXfrm>
        <a:off x="2112898" y="2221380"/>
        <a:ext cx="730922" cy="730922"/>
      </dsp:txXfrm>
    </dsp:sp>
    <dsp:sp modelId="{C107BA67-614F-4963-8F63-388CB1F87F94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8211505"/>
            <a:gd name="adj4" fmla="val 6448827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1A606-73D1-4D94-AC1A-3879AE3EBD63}">
      <dsp:nvSpPr>
        <dsp:cNvPr id="0" name=""/>
        <dsp:cNvSpPr/>
      </dsp:nvSpPr>
      <dsp:spPr>
        <a:xfrm>
          <a:off x="955784" y="138068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</a:rPr>
            <a:t>funds</a:t>
          </a:r>
          <a:endParaRPr lang="uk-UA" sz="1100" b="1" kern="1200" dirty="0">
            <a:solidFill>
              <a:srgbClr val="FF0000"/>
            </a:solidFill>
          </a:endParaRPr>
        </a:p>
      </dsp:txBody>
      <dsp:txXfrm>
        <a:off x="955784" y="1380688"/>
        <a:ext cx="730922" cy="730922"/>
      </dsp:txXfrm>
    </dsp:sp>
    <dsp:sp modelId="{13AAAF02-FA6F-4CE8-9510-BF86FD8E704E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12298645"/>
            <a:gd name="adj4" fmla="val 10770309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5ABE1-34C1-4A43-8DD6-B6DE22695B40}">
      <dsp:nvSpPr>
        <dsp:cNvPr id="0" name=""/>
        <dsp:cNvSpPr/>
      </dsp:nvSpPr>
      <dsp:spPr>
        <a:xfrm>
          <a:off x="1397762" y="2041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</a:rPr>
            <a:t>export</a:t>
          </a:r>
          <a:endParaRPr lang="uk-UA" sz="1100" b="1" kern="1200" dirty="0">
            <a:solidFill>
              <a:srgbClr val="FF0000"/>
            </a:solidFill>
          </a:endParaRPr>
        </a:p>
      </dsp:txBody>
      <dsp:txXfrm>
        <a:off x="1397762" y="20418"/>
        <a:ext cx="730922" cy="730922"/>
      </dsp:txXfrm>
    </dsp:sp>
    <dsp:sp modelId="{37E27F91-7D4A-4482-BF91-76D4D58A6517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16866421"/>
            <a:gd name="adj4" fmla="val 15197841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0F9E-322D-4383-9241-0973AEBA5885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CF3F-9F2A-4A59-AF61-97D4F9772C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31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BEB65-DF2D-436A-8937-5EBA50654C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9" y="5693029"/>
            <a:ext cx="2403021" cy="848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03" y="6176733"/>
            <a:ext cx="1615933" cy="3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91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30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oogle Shape;29;p74"/>
          <p:cNvGraphicFramePr/>
          <p:nvPr/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1588" imgH="1588" progId="TCLayout.ActiveDocument.1">
                  <p:embed/>
                </p:oleObj>
              </mc:Choice>
              <mc:Fallback>
                <p:oleObj r:id="rId3" imgW="1588" imgH="1588" progId="TCLayout.ActiveDocument.1">
                  <p:embed/>
                  <p:pic>
                    <p:nvPicPr>
                      <p:cNvPr id="29" name="Google Shape;29;p7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4DFAA95-C12B-C440-8538-DAF1A4FF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196977"/>
            <a:ext cx="10693400" cy="49323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latin typeface="Trebuchet MS" panose="020B070302020209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CB6ED8-2D93-354B-8690-C875C443A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5643" y="6356352"/>
            <a:ext cx="79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3232-057B-7240-A065-64A0E2C43AEA}" type="slidenum">
              <a:rPr lang="en-IE" smtClean="0"/>
              <a:t>‹№›</a:t>
            </a:fld>
            <a:endParaRPr lang="en-IE" dirty="0"/>
          </a:p>
        </p:txBody>
      </p:sp>
      <p:sp>
        <p:nvSpPr>
          <p:cNvPr id="12" name="Fußzeilenplatzhalter 14">
            <a:extLst>
              <a:ext uri="{FF2B5EF4-FFF2-40B4-BE49-F238E27FC236}">
                <a16:creationId xmlns:a16="http://schemas.microsoft.com/office/drawing/2014/main" id="{476ECC0A-CB28-B640-9D3A-49157FA1E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2"/>
            <a:ext cx="8771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15DDE82-FF19-6349-A240-141CA9F7651E}"/>
              </a:ext>
            </a:extLst>
          </p:cNvPr>
          <p:cNvGrpSpPr/>
          <p:nvPr userDrawn="1"/>
        </p:nvGrpSpPr>
        <p:grpSpPr>
          <a:xfrm>
            <a:off x="777325" y="1022582"/>
            <a:ext cx="10682838" cy="0"/>
            <a:chOff x="777326" y="1022582"/>
            <a:chExt cx="10682837" cy="0"/>
          </a:xfrm>
        </p:grpSpPr>
        <p:cxnSp>
          <p:nvCxnSpPr>
            <p:cNvPr id="19" name="Google Shape;25;p4">
              <a:extLst>
                <a:ext uri="{FF2B5EF4-FFF2-40B4-BE49-F238E27FC236}">
                  <a16:creationId xmlns:a16="http://schemas.microsoft.com/office/drawing/2014/main" id="{AC5089AC-3F1B-1941-B85C-BAF7F4C71831}"/>
                </a:ext>
              </a:extLst>
            </p:cNvPr>
            <p:cNvCxnSpPr>
              <a:cxnSpLocks/>
            </p:cNvCxnSpPr>
            <p:nvPr/>
          </p:nvCxnSpPr>
          <p:spPr>
            <a:xfrm>
              <a:off x="828126" y="1022582"/>
              <a:ext cx="10632037" cy="0"/>
            </a:xfrm>
            <a:prstGeom prst="straightConnector1">
              <a:avLst/>
            </a:prstGeom>
            <a:solidFill>
              <a:srgbClr val="ED7D3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6;p4">
              <a:extLst>
                <a:ext uri="{FF2B5EF4-FFF2-40B4-BE49-F238E27FC236}">
                  <a16:creationId xmlns:a16="http://schemas.microsoft.com/office/drawing/2014/main" id="{62C6941A-23FF-B649-AF4E-ADCB99E17507}"/>
                </a:ext>
              </a:extLst>
            </p:cNvPr>
            <p:cNvCxnSpPr/>
            <p:nvPr/>
          </p:nvCxnSpPr>
          <p:spPr>
            <a:xfrm>
              <a:off x="777326" y="1022582"/>
              <a:ext cx="3528300" cy="0"/>
            </a:xfrm>
            <a:prstGeom prst="straightConnector1">
              <a:avLst/>
            </a:prstGeom>
            <a:solidFill>
              <a:srgbClr val="ED7D31"/>
            </a:solidFill>
            <a:ln w="57150" cap="flat" cmpd="sng">
              <a:solidFill>
                <a:srgbClr val="F9B93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" name="Google Shape;33;p74">
            <a:extLst>
              <a:ext uri="{FF2B5EF4-FFF2-40B4-BE49-F238E27FC236}">
                <a16:creationId xmlns:a16="http://schemas.microsoft.com/office/drawing/2014/main" id="{D477405B-D76A-E146-B23A-B1976E9DEE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6763" y="324348"/>
            <a:ext cx="10693400" cy="69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F1957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Action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194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166F3-3CAD-464E-B927-3A660FF961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793" y="863226"/>
            <a:ext cx="9626601" cy="1325563"/>
          </a:xfrm>
        </p:spPr>
        <p:txBody>
          <a:bodyPr/>
          <a:lstStyle>
            <a:lvl1pPr>
              <a:defRPr b="1">
                <a:solidFill>
                  <a:srgbClr val="104B6B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E5F9B5-F464-E743-B09A-06E1DACC16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2793" y="2188788"/>
            <a:ext cx="9989457" cy="3547235"/>
          </a:xfrm>
        </p:spPr>
        <p:txBody>
          <a:bodyPr>
            <a:normAutofit/>
          </a:bodyPr>
          <a:lstStyle>
            <a:lvl1pPr>
              <a:defRPr sz="320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
Text
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11FED-AD44-FD47-B232-69184F4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7657" y="70609"/>
            <a:ext cx="1135744" cy="792617"/>
          </a:xfrm>
        </p:spPr>
        <p:txBody>
          <a:bodyPr/>
          <a:lstStyle>
            <a:lvl1pPr>
              <a:defRPr sz="2000" b="1">
                <a:solidFill>
                  <a:srgbClr val="104B6B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fld id="{E3E75784-4F64-F642-9E4D-6F3D4B78B493}" type="slidenum">
              <a:rPr lang="es-ES" smtClean="0"/>
              <a:pPr/>
              <a:t>‹№›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7C7476-49C9-A048-97E6-CBC0652F1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059"/>
          <a:stretch/>
        </p:blipFill>
        <p:spPr>
          <a:xfrm>
            <a:off x="0" y="5421854"/>
            <a:ext cx="12192000" cy="14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904D6B-7D9B-8B44-80AD-5067FE5BA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059"/>
          <a:stretch/>
        </p:blipFill>
        <p:spPr>
          <a:xfrm>
            <a:off x="0" y="5421854"/>
            <a:ext cx="12192000" cy="1436146"/>
          </a:xfrm>
          <a:prstGeom prst="rect">
            <a:avLst/>
          </a:prstGeom>
        </p:spPr>
      </p:pic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3832D9E-FF76-BA4D-B8A3-0813B555A7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383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301EA-E1FE-644C-A66B-DEC8572D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7657" y="70609"/>
            <a:ext cx="1135744" cy="792617"/>
          </a:xfrm>
        </p:spPr>
        <p:txBody>
          <a:bodyPr/>
          <a:lstStyle>
            <a:lvl1pPr>
              <a:defRPr sz="2000" b="1">
                <a:solidFill>
                  <a:srgbClr val="104B6B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fld id="{E3E75784-4F64-F642-9E4D-6F3D4B78B493}" type="slidenum">
              <a:rPr lang="es-ES" smtClean="0"/>
              <a:pPr/>
              <a:t>‹№›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66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95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63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4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8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33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97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24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4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A9D9-A340-4807-BC09-5495DF4DA956}" type="datetimeFigureOut">
              <a:rPr lang="uk-UA" smtClean="0"/>
              <a:t>11.11.2022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1A6B-E310-4AF6-8049-6D3147B832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93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58.sv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56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utic.appau.org.ua/asset/156:brandbookappaul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85775" y="5734050"/>
            <a:ext cx="11439525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0753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95326" y="3305176"/>
            <a:ext cx="11029950" cy="211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Стратегії </a:t>
            </a:r>
          </a:p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2022-23 </a:t>
            </a:r>
            <a:endParaRPr lang="uk-UA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C3E440C-8CC6-B50D-EC2D-1F0A2F6D0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AT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8475F4-A4B5-6E9C-BD17-96D90FBD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323232-057B-7240-A065-64A0E2C43AEA}" type="slidenum">
              <a:rPr lang="en-IE" smtClean="0"/>
              <a:t>10</a:t>
            </a:fld>
            <a:endParaRPr lang="en-IE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966B87-33C2-0403-A94E-DA8F1ADF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89017"/>
            <a:ext cx="10693400" cy="69823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</a:rPr>
              <a:t>Ukrainian Cluster Alliance</a:t>
            </a:r>
            <a:endParaRPr lang="ru-AT" sz="4000" b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Изображение выглядит как текст, знак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460738BA-CEDC-645F-13EA-EED6B0F7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5" y="1204740"/>
            <a:ext cx="5254318" cy="2762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79C99B-D7DC-BAC8-4B34-A59AEB43E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82" y="2312396"/>
            <a:ext cx="2375535" cy="237553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707802F-302A-067B-E3D7-113EB6886951}"/>
              </a:ext>
            </a:extLst>
          </p:cNvPr>
          <p:cNvGrpSpPr/>
          <p:nvPr/>
        </p:nvGrpSpPr>
        <p:grpSpPr>
          <a:xfrm>
            <a:off x="1860221" y="4570543"/>
            <a:ext cx="1773692" cy="2102122"/>
            <a:chOff x="883548" y="2595196"/>
            <a:chExt cx="1773692" cy="2102121"/>
          </a:xfrm>
        </p:grpSpPr>
        <p:grpSp>
          <p:nvGrpSpPr>
            <p:cNvPr id="8" name="Gruppieren 74">
              <a:extLst>
                <a:ext uri="{FF2B5EF4-FFF2-40B4-BE49-F238E27FC236}">
                  <a16:creationId xmlns:a16="http://schemas.microsoft.com/office/drawing/2014/main" id="{AE9DA6F9-6B23-FBFF-026A-54800A1BC2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5475" y="2837656"/>
              <a:ext cx="671661" cy="786492"/>
              <a:chOff x="12753892" y="-25145"/>
              <a:chExt cx="1379551" cy="1615406"/>
            </a:xfrm>
          </p:grpSpPr>
          <p:sp>
            <p:nvSpPr>
              <p:cNvPr id="11" name="Freihandform: Form 28">
                <a:extLst>
                  <a:ext uri="{FF2B5EF4-FFF2-40B4-BE49-F238E27FC236}">
                    <a16:creationId xmlns:a16="http://schemas.microsoft.com/office/drawing/2014/main" id="{36801187-880B-520F-1270-9C173D062666}"/>
                  </a:ext>
                </a:extLst>
              </p:cNvPr>
              <p:cNvSpPr/>
              <p:nvPr/>
            </p:nvSpPr>
            <p:spPr>
              <a:xfrm>
                <a:off x="12753892" y="981986"/>
                <a:ext cx="1379551" cy="608275"/>
              </a:xfrm>
              <a:custGeom>
                <a:avLst/>
                <a:gdLst>
                  <a:gd name="connsiteX0" fmla="*/ 310101 w 1379551"/>
                  <a:gd name="connsiteY0" fmla="*/ 11927 h 608275"/>
                  <a:gd name="connsiteX1" fmla="*/ 119270 w 1379551"/>
                  <a:gd name="connsiteY1" fmla="*/ 11927 h 608275"/>
                  <a:gd name="connsiteX2" fmla="*/ 155051 w 1379551"/>
                  <a:gd name="connsiteY2" fmla="*/ 11927 h 608275"/>
                  <a:gd name="connsiteX3" fmla="*/ 0 w 1379551"/>
                  <a:gd name="connsiteY3" fmla="*/ 608275 h 608275"/>
                  <a:gd name="connsiteX4" fmla="*/ 1379551 w 1379551"/>
                  <a:gd name="connsiteY4" fmla="*/ 608275 h 608275"/>
                  <a:gd name="connsiteX5" fmla="*/ 1379551 w 1379551"/>
                  <a:gd name="connsiteY5" fmla="*/ 572494 h 608275"/>
                  <a:gd name="connsiteX6" fmla="*/ 1152939 w 1379551"/>
                  <a:gd name="connsiteY6" fmla="*/ 0 h 608275"/>
                  <a:gd name="connsiteX7" fmla="*/ 775252 w 1379551"/>
                  <a:gd name="connsiteY7" fmla="*/ 0 h 608275"/>
                  <a:gd name="connsiteX0" fmla="*/ 310101 w 1379551"/>
                  <a:gd name="connsiteY0" fmla="*/ 11927 h 608275"/>
                  <a:gd name="connsiteX1" fmla="*/ 155051 w 1379551"/>
                  <a:gd name="connsiteY1" fmla="*/ 11927 h 608275"/>
                  <a:gd name="connsiteX2" fmla="*/ 0 w 1379551"/>
                  <a:gd name="connsiteY2" fmla="*/ 608275 h 608275"/>
                  <a:gd name="connsiteX3" fmla="*/ 1379551 w 1379551"/>
                  <a:gd name="connsiteY3" fmla="*/ 608275 h 608275"/>
                  <a:gd name="connsiteX4" fmla="*/ 1379551 w 1379551"/>
                  <a:gd name="connsiteY4" fmla="*/ 572494 h 608275"/>
                  <a:gd name="connsiteX5" fmla="*/ 1152939 w 1379551"/>
                  <a:gd name="connsiteY5" fmla="*/ 0 h 608275"/>
                  <a:gd name="connsiteX6" fmla="*/ 775252 w 1379551"/>
                  <a:gd name="connsiteY6" fmla="*/ 0 h 608275"/>
                  <a:gd name="connsiteX0" fmla="*/ 310101 w 1379551"/>
                  <a:gd name="connsiteY0" fmla="*/ 11927 h 608275"/>
                  <a:gd name="connsiteX1" fmla="*/ 155051 w 1379551"/>
                  <a:gd name="connsiteY1" fmla="*/ 11927 h 608275"/>
                  <a:gd name="connsiteX2" fmla="*/ 0 w 1379551"/>
                  <a:gd name="connsiteY2" fmla="*/ 608275 h 608275"/>
                  <a:gd name="connsiteX3" fmla="*/ 1379551 w 1379551"/>
                  <a:gd name="connsiteY3" fmla="*/ 608275 h 608275"/>
                  <a:gd name="connsiteX4" fmla="*/ 1367624 w 1379551"/>
                  <a:gd name="connsiteY4" fmla="*/ 584421 h 608275"/>
                  <a:gd name="connsiteX5" fmla="*/ 1152939 w 1379551"/>
                  <a:gd name="connsiteY5" fmla="*/ 0 h 608275"/>
                  <a:gd name="connsiteX6" fmla="*/ 775252 w 1379551"/>
                  <a:gd name="connsiteY6" fmla="*/ 0 h 608275"/>
                  <a:gd name="connsiteX0" fmla="*/ 310101 w 1379551"/>
                  <a:gd name="connsiteY0" fmla="*/ 11927 h 608275"/>
                  <a:gd name="connsiteX1" fmla="*/ 155051 w 1379551"/>
                  <a:gd name="connsiteY1" fmla="*/ 11927 h 608275"/>
                  <a:gd name="connsiteX2" fmla="*/ 0 w 1379551"/>
                  <a:gd name="connsiteY2" fmla="*/ 608275 h 608275"/>
                  <a:gd name="connsiteX3" fmla="*/ 1379551 w 1379551"/>
                  <a:gd name="connsiteY3" fmla="*/ 608275 h 608275"/>
                  <a:gd name="connsiteX4" fmla="*/ 1152939 w 1379551"/>
                  <a:gd name="connsiteY4" fmla="*/ 0 h 608275"/>
                  <a:gd name="connsiteX5" fmla="*/ 775252 w 1379551"/>
                  <a:gd name="connsiteY5" fmla="*/ 0 h 60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9551" h="608275">
                    <a:moveTo>
                      <a:pt x="310101" y="11927"/>
                    </a:moveTo>
                    <a:lnTo>
                      <a:pt x="155051" y="11927"/>
                    </a:lnTo>
                    <a:lnTo>
                      <a:pt x="0" y="608275"/>
                    </a:lnTo>
                    <a:lnTo>
                      <a:pt x="1379551" y="608275"/>
                    </a:lnTo>
                    <a:lnTo>
                      <a:pt x="1152939" y="0"/>
                    </a:lnTo>
                    <a:lnTo>
                      <a:pt x="775252" y="0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2" name="Gerader Verbinder 30">
                <a:extLst>
                  <a:ext uri="{FF2B5EF4-FFF2-40B4-BE49-F238E27FC236}">
                    <a16:creationId xmlns:a16="http://schemas.microsoft.com/office/drawing/2014/main" id="{5C961695-7C05-11FD-39E3-8516CEDF4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61389" y="1186847"/>
                <a:ext cx="1146273" cy="96050"/>
              </a:xfrm>
              <a:prstGeom prst="line">
                <a:avLst/>
              </a:pr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66">
                <a:extLst>
                  <a:ext uri="{FF2B5EF4-FFF2-40B4-BE49-F238E27FC236}">
                    <a16:creationId xmlns:a16="http://schemas.microsoft.com/office/drawing/2014/main" id="{5EE7370F-0779-C5A4-38F8-086C91A999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88727" y="1175493"/>
                <a:ext cx="259951" cy="394340"/>
              </a:xfrm>
              <a:prstGeom prst="line">
                <a:avLst/>
              </a:pr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68">
                <a:extLst>
                  <a:ext uri="{FF2B5EF4-FFF2-40B4-BE49-F238E27FC236}">
                    <a16:creationId xmlns:a16="http://schemas.microsoft.com/office/drawing/2014/main" id="{88070590-8E38-8F02-E5FA-0BC7156C2C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78732" y="981986"/>
                <a:ext cx="408286" cy="608275"/>
              </a:xfrm>
              <a:prstGeom prst="line">
                <a:avLst/>
              </a:pr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ihandform: Form 71">
                <a:extLst>
                  <a:ext uri="{FF2B5EF4-FFF2-40B4-BE49-F238E27FC236}">
                    <a16:creationId xmlns:a16="http://schemas.microsoft.com/office/drawing/2014/main" id="{B2AB95E8-19C7-044E-6F01-63CCB675F322}"/>
                  </a:ext>
                </a:extLst>
              </p:cNvPr>
              <p:cNvSpPr/>
              <p:nvPr/>
            </p:nvSpPr>
            <p:spPr>
              <a:xfrm>
                <a:off x="13287797" y="455511"/>
                <a:ext cx="319049" cy="667160"/>
              </a:xfrm>
              <a:custGeom>
                <a:avLst/>
                <a:gdLst>
                  <a:gd name="connsiteX0" fmla="*/ 17326 w 338816"/>
                  <a:gd name="connsiteY0" fmla="*/ 818165 h 835491"/>
                  <a:gd name="connsiteX1" fmla="*/ 323416 w 338816"/>
                  <a:gd name="connsiteY1" fmla="*/ 17326 h 83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8816" h="835491">
                    <a:moveTo>
                      <a:pt x="17326" y="818165"/>
                    </a:moveTo>
                    <a:cubicBezTo>
                      <a:pt x="51978" y="818165"/>
                      <a:pt x="321491" y="189429"/>
                      <a:pt x="323416" y="1732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ihandform: Form 72">
                <a:extLst>
                  <a:ext uri="{FF2B5EF4-FFF2-40B4-BE49-F238E27FC236}">
                    <a16:creationId xmlns:a16="http://schemas.microsoft.com/office/drawing/2014/main" id="{8F61A320-0C97-55AC-4ED1-6D3FA8D732AE}"/>
                  </a:ext>
                </a:extLst>
              </p:cNvPr>
              <p:cNvSpPr/>
              <p:nvPr/>
            </p:nvSpPr>
            <p:spPr>
              <a:xfrm>
                <a:off x="12971560" y="-25145"/>
                <a:ext cx="658382" cy="1147357"/>
              </a:xfrm>
              <a:custGeom>
                <a:avLst/>
                <a:gdLst>
                  <a:gd name="connsiteX0" fmla="*/ 641057 w 658382"/>
                  <a:gd name="connsiteY0" fmla="*/ 329191 h 1147356"/>
                  <a:gd name="connsiteX1" fmla="*/ 329191 w 658382"/>
                  <a:gd name="connsiteY1" fmla="*/ 17326 h 1147356"/>
                  <a:gd name="connsiteX2" fmla="*/ 17326 w 658382"/>
                  <a:gd name="connsiteY2" fmla="*/ 329191 h 1147356"/>
                  <a:gd name="connsiteX3" fmla="*/ 334967 w 658382"/>
                  <a:gd name="connsiteY3" fmla="*/ 1130031 h 114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382" h="1147356">
                    <a:moveTo>
                      <a:pt x="641057" y="329191"/>
                    </a:moveTo>
                    <a:cubicBezTo>
                      <a:pt x="642982" y="157088"/>
                      <a:pt x="501295" y="17326"/>
                      <a:pt x="329191" y="17326"/>
                    </a:cubicBezTo>
                    <a:cubicBezTo>
                      <a:pt x="157088" y="17326"/>
                      <a:pt x="17326" y="157088"/>
                      <a:pt x="17326" y="329191"/>
                    </a:cubicBezTo>
                    <a:cubicBezTo>
                      <a:pt x="17326" y="501295"/>
                      <a:pt x="294540" y="1130031"/>
                      <a:pt x="334967" y="1130031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Freihandform: Form 73">
                <a:extLst>
                  <a:ext uri="{FF2B5EF4-FFF2-40B4-BE49-F238E27FC236}">
                    <a16:creationId xmlns:a16="http://schemas.microsoft.com/office/drawing/2014/main" id="{451852B1-9F47-B283-BFC9-E77E6626B57E}"/>
                  </a:ext>
                </a:extLst>
              </p:cNvPr>
              <p:cNvSpPr/>
              <p:nvPr/>
            </p:nvSpPr>
            <p:spPr>
              <a:xfrm>
                <a:off x="13112808" y="121880"/>
                <a:ext cx="372806" cy="372806"/>
              </a:xfrm>
              <a:custGeom>
                <a:avLst/>
                <a:gdLst>
                  <a:gd name="connsiteX0" fmla="*/ 474728 w 488974"/>
                  <a:gd name="connsiteY0" fmla="*/ 246027 h 488974"/>
                  <a:gd name="connsiteX1" fmla="*/ 246027 w 488974"/>
                  <a:gd name="connsiteY1" fmla="*/ 474728 h 488974"/>
                  <a:gd name="connsiteX2" fmla="*/ 17326 w 488974"/>
                  <a:gd name="connsiteY2" fmla="*/ 246027 h 488974"/>
                  <a:gd name="connsiteX3" fmla="*/ 246027 w 488974"/>
                  <a:gd name="connsiteY3" fmla="*/ 17326 h 488974"/>
                  <a:gd name="connsiteX4" fmla="*/ 474728 w 488974"/>
                  <a:gd name="connsiteY4" fmla="*/ 246027 h 48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974" h="488974">
                    <a:moveTo>
                      <a:pt x="474728" y="246027"/>
                    </a:moveTo>
                    <a:cubicBezTo>
                      <a:pt x="474728" y="372335"/>
                      <a:pt x="372335" y="474728"/>
                      <a:pt x="246027" y="474728"/>
                    </a:cubicBezTo>
                    <a:cubicBezTo>
                      <a:pt x="119719" y="474728"/>
                      <a:pt x="17326" y="372335"/>
                      <a:pt x="17326" y="246027"/>
                    </a:cubicBezTo>
                    <a:cubicBezTo>
                      <a:pt x="17326" y="119719"/>
                      <a:pt x="119719" y="17326"/>
                      <a:pt x="246027" y="17326"/>
                    </a:cubicBezTo>
                    <a:cubicBezTo>
                      <a:pt x="372335" y="17326"/>
                      <a:pt x="474728" y="119719"/>
                      <a:pt x="474728" y="246027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9" name="Bogen 129">
              <a:extLst>
                <a:ext uri="{FF2B5EF4-FFF2-40B4-BE49-F238E27FC236}">
                  <a16:creationId xmlns:a16="http://schemas.microsoft.com/office/drawing/2014/main" id="{515C2CF9-D830-6E8D-1539-3CD766210444}"/>
                </a:ext>
              </a:extLst>
            </p:cNvPr>
            <p:cNvSpPr>
              <a:spLocks noChangeAspect="1"/>
            </p:cNvSpPr>
            <p:nvPr/>
          </p:nvSpPr>
          <p:spPr>
            <a:xfrm rot="14248149">
              <a:off x="1036656" y="2595196"/>
              <a:ext cx="1440000" cy="1440000"/>
            </a:xfrm>
            <a:prstGeom prst="arc">
              <a:avLst>
                <a:gd name="adj1" fmla="val 4043581"/>
                <a:gd name="adj2" fmla="val 0"/>
              </a:avLst>
            </a:prstGeom>
            <a:noFill/>
            <a:ln w="317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40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8DD4287-79ED-5F7D-6A49-9C33008A7E82}"/>
                </a:ext>
              </a:extLst>
            </p:cNvPr>
            <p:cNvSpPr/>
            <p:nvPr/>
          </p:nvSpPr>
          <p:spPr>
            <a:xfrm>
              <a:off x="883548" y="4389540"/>
              <a:ext cx="1773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regions in Ukraine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4991B0B-BA9B-03AF-6686-EE00C5A76D09}"/>
              </a:ext>
            </a:extLst>
          </p:cNvPr>
          <p:cNvGrpSpPr/>
          <p:nvPr/>
        </p:nvGrpSpPr>
        <p:grpSpPr>
          <a:xfrm>
            <a:off x="3961983" y="4574222"/>
            <a:ext cx="1841872" cy="2074258"/>
            <a:chOff x="2897909" y="2571243"/>
            <a:chExt cx="1841872" cy="2074256"/>
          </a:xfrm>
        </p:grpSpPr>
        <p:grpSp>
          <p:nvGrpSpPr>
            <p:cNvPr id="19" name="Gruppieren 954">
              <a:extLst>
                <a:ext uri="{FF2B5EF4-FFF2-40B4-BE49-F238E27FC236}">
                  <a16:creationId xmlns:a16="http://schemas.microsoft.com/office/drawing/2014/main" id="{AE93F4E7-23A6-F0A7-3A36-29A3DF697B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97447" y="2948930"/>
              <a:ext cx="531659" cy="675218"/>
              <a:chOff x="7311483" y="4271894"/>
              <a:chExt cx="531659" cy="675218"/>
            </a:xfrm>
          </p:grpSpPr>
          <p:sp>
            <p:nvSpPr>
              <p:cNvPr id="22" name="Freihandform: Form 179">
                <a:extLst>
                  <a:ext uri="{FF2B5EF4-FFF2-40B4-BE49-F238E27FC236}">
                    <a16:creationId xmlns:a16="http://schemas.microsoft.com/office/drawing/2014/main" id="{8370A883-39C2-4481-FDE2-F11516650E7E}"/>
                  </a:ext>
                </a:extLst>
              </p:cNvPr>
              <p:cNvSpPr/>
              <p:nvPr/>
            </p:nvSpPr>
            <p:spPr>
              <a:xfrm>
                <a:off x="7453404" y="4415453"/>
                <a:ext cx="212882" cy="125546"/>
              </a:xfrm>
              <a:custGeom>
                <a:avLst/>
                <a:gdLst>
                  <a:gd name="connsiteX0" fmla="*/ 10235 w 212881"/>
                  <a:gd name="connsiteY0" fmla="*/ 118859 h 125545"/>
                  <a:gd name="connsiteX1" fmla="*/ 119951 w 212881"/>
                  <a:gd name="connsiteY1" fmla="*/ 10781 h 125545"/>
                  <a:gd name="connsiteX2" fmla="*/ 128684 w 212881"/>
                  <a:gd name="connsiteY2" fmla="*/ 10235 h 125545"/>
                  <a:gd name="connsiteX3" fmla="*/ 206741 w 212881"/>
                  <a:gd name="connsiteY3" fmla="*/ 39711 h 12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881" h="125545">
                    <a:moveTo>
                      <a:pt x="10235" y="118859"/>
                    </a:moveTo>
                    <a:cubicBezTo>
                      <a:pt x="15147" y="60999"/>
                      <a:pt x="62091" y="14601"/>
                      <a:pt x="119951" y="10781"/>
                    </a:cubicBezTo>
                    <a:cubicBezTo>
                      <a:pt x="122680" y="10781"/>
                      <a:pt x="125409" y="10235"/>
                      <a:pt x="128684" y="10235"/>
                    </a:cubicBezTo>
                    <a:cubicBezTo>
                      <a:pt x="158706" y="10235"/>
                      <a:pt x="185999" y="21152"/>
                      <a:pt x="206741" y="39711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 dirty="0"/>
              </a:p>
            </p:txBody>
          </p:sp>
          <p:sp>
            <p:nvSpPr>
              <p:cNvPr id="23" name="Freihandform: Form 182">
                <a:extLst>
                  <a:ext uri="{FF2B5EF4-FFF2-40B4-BE49-F238E27FC236}">
                    <a16:creationId xmlns:a16="http://schemas.microsoft.com/office/drawing/2014/main" id="{88420BA8-A160-10CA-3E49-4E3BAB691924}"/>
                  </a:ext>
                </a:extLst>
              </p:cNvPr>
              <p:cNvSpPr/>
              <p:nvPr/>
            </p:nvSpPr>
            <p:spPr>
              <a:xfrm>
                <a:off x="7541286" y="4892527"/>
                <a:ext cx="70961" cy="54585"/>
              </a:xfrm>
              <a:custGeom>
                <a:avLst/>
                <a:gdLst>
                  <a:gd name="connsiteX0" fmla="*/ 10235 w 70960"/>
                  <a:gd name="connsiteY0" fmla="*/ 10235 h 54585"/>
                  <a:gd name="connsiteX1" fmla="*/ 10235 w 70960"/>
                  <a:gd name="connsiteY1" fmla="*/ 20060 h 54585"/>
                  <a:gd name="connsiteX2" fmla="*/ 38073 w 70960"/>
                  <a:gd name="connsiteY2" fmla="*/ 47898 h 54585"/>
                  <a:gd name="connsiteX3" fmla="*/ 38073 w 70960"/>
                  <a:gd name="connsiteY3" fmla="*/ 47898 h 54585"/>
                  <a:gd name="connsiteX4" fmla="*/ 65911 w 70960"/>
                  <a:gd name="connsiteY4" fmla="*/ 20060 h 54585"/>
                  <a:gd name="connsiteX5" fmla="*/ 65911 w 70960"/>
                  <a:gd name="connsiteY5" fmla="*/ 10235 h 5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960" h="54585">
                    <a:moveTo>
                      <a:pt x="10235" y="10235"/>
                    </a:moveTo>
                    <a:lnTo>
                      <a:pt x="10235" y="20060"/>
                    </a:lnTo>
                    <a:cubicBezTo>
                      <a:pt x="10235" y="35344"/>
                      <a:pt x="22789" y="47898"/>
                      <a:pt x="38073" y="47898"/>
                    </a:cubicBezTo>
                    <a:lnTo>
                      <a:pt x="38073" y="47898"/>
                    </a:lnTo>
                    <a:cubicBezTo>
                      <a:pt x="53357" y="47898"/>
                      <a:pt x="65911" y="35344"/>
                      <a:pt x="65911" y="20060"/>
                    </a:cubicBezTo>
                    <a:lnTo>
                      <a:pt x="65911" y="10235"/>
                    </a:lnTo>
                  </a:path>
                </a:pathLst>
              </a:custGeom>
              <a:no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24" name="Freihandform: Form 183">
                <a:extLst>
                  <a:ext uri="{FF2B5EF4-FFF2-40B4-BE49-F238E27FC236}">
                    <a16:creationId xmlns:a16="http://schemas.microsoft.com/office/drawing/2014/main" id="{9DE8F598-445E-798F-E25C-429423B8FFFB}"/>
                  </a:ext>
                </a:extLst>
              </p:cNvPr>
              <p:cNvSpPr/>
              <p:nvPr/>
            </p:nvSpPr>
            <p:spPr>
              <a:xfrm>
                <a:off x="7569124" y="4271894"/>
                <a:ext cx="16376" cy="60044"/>
              </a:xfrm>
              <a:custGeom>
                <a:avLst/>
                <a:gdLst>
                  <a:gd name="connsiteX0" fmla="*/ 10235 w 16375"/>
                  <a:gd name="connsiteY0" fmla="*/ 54994 h 60043"/>
                  <a:gd name="connsiteX1" fmla="*/ 10235 w 16375"/>
                  <a:gd name="connsiteY1" fmla="*/ 10235 h 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75" h="60043">
                    <a:moveTo>
                      <a:pt x="10235" y="54994"/>
                    </a:moveTo>
                    <a:lnTo>
                      <a:pt x="10235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25" name="Freihandform: Form 184">
                <a:extLst>
                  <a:ext uri="{FF2B5EF4-FFF2-40B4-BE49-F238E27FC236}">
                    <a16:creationId xmlns:a16="http://schemas.microsoft.com/office/drawing/2014/main" id="{7E7F1FEC-9DE1-8262-B168-F49D5BC0D7C8}"/>
                  </a:ext>
                </a:extLst>
              </p:cNvPr>
              <p:cNvSpPr/>
              <p:nvPr/>
            </p:nvSpPr>
            <p:spPr>
              <a:xfrm>
                <a:off x="7479605" y="4287724"/>
                <a:ext cx="32751" cy="60044"/>
              </a:xfrm>
              <a:custGeom>
                <a:avLst/>
                <a:gdLst>
                  <a:gd name="connsiteX0" fmla="*/ 25519 w 32751"/>
                  <a:gd name="connsiteY0" fmla="*/ 52265 h 60043"/>
                  <a:gd name="connsiteX1" fmla="*/ 10235 w 32751"/>
                  <a:gd name="connsiteY1" fmla="*/ 10235 h 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51" h="60043">
                    <a:moveTo>
                      <a:pt x="25519" y="52265"/>
                    </a:moveTo>
                    <a:lnTo>
                      <a:pt x="10235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26" name="Freihandform: Form 185">
                <a:extLst>
                  <a:ext uri="{FF2B5EF4-FFF2-40B4-BE49-F238E27FC236}">
                    <a16:creationId xmlns:a16="http://schemas.microsoft.com/office/drawing/2014/main" id="{7A9C4CC2-B730-B2B2-35E3-546EF14CC342}"/>
                  </a:ext>
                </a:extLst>
              </p:cNvPr>
              <p:cNvSpPr/>
              <p:nvPr/>
            </p:nvSpPr>
            <p:spPr>
              <a:xfrm>
                <a:off x="7401002" y="4333576"/>
                <a:ext cx="49127" cy="49127"/>
              </a:xfrm>
              <a:custGeom>
                <a:avLst/>
                <a:gdLst>
                  <a:gd name="connsiteX0" fmla="*/ 39165 w 49126"/>
                  <a:gd name="connsiteY0" fmla="*/ 44077 h 49126"/>
                  <a:gd name="connsiteX1" fmla="*/ 10235 w 49126"/>
                  <a:gd name="connsiteY1" fmla="*/ 10235 h 4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126" h="49126">
                    <a:moveTo>
                      <a:pt x="39165" y="44077"/>
                    </a:moveTo>
                    <a:lnTo>
                      <a:pt x="10235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27" name="Freihandform: Form 186">
                <a:extLst>
                  <a:ext uri="{FF2B5EF4-FFF2-40B4-BE49-F238E27FC236}">
                    <a16:creationId xmlns:a16="http://schemas.microsoft.com/office/drawing/2014/main" id="{4F28D56D-8CB2-9F3B-20F8-54515A1F9883}"/>
                  </a:ext>
                </a:extLst>
              </p:cNvPr>
              <p:cNvSpPr/>
              <p:nvPr/>
            </p:nvSpPr>
            <p:spPr>
              <a:xfrm>
                <a:off x="7342596" y="4402899"/>
                <a:ext cx="54585" cy="38210"/>
              </a:xfrm>
              <a:custGeom>
                <a:avLst/>
                <a:gdLst>
                  <a:gd name="connsiteX0" fmla="*/ 48990 w 54585"/>
                  <a:gd name="connsiteY0" fmla="*/ 32615 h 38209"/>
                  <a:gd name="connsiteX1" fmla="*/ 10235 w 54585"/>
                  <a:gd name="connsiteY1" fmla="*/ 1023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585" h="38209">
                    <a:moveTo>
                      <a:pt x="48990" y="32615"/>
                    </a:moveTo>
                    <a:lnTo>
                      <a:pt x="10235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28" name="Freihandform: Form 187">
                <a:extLst>
                  <a:ext uri="{FF2B5EF4-FFF2-40B4-BE49-F238E27FC236}">
                    <a16:creationId xmlns:a16="http://schemas.microsoft.com/office/drawing/2014/main" id="{53D8FBE5-615A-D710-F0F6-BC817A6D736D}"/>
                  </a:ext>
                </a:extLst>
              </p:cNvPr>
              <p:cNvSpPr/>
              <p:nvPr/>
            </p:nvSpPr>
            <p:spPr>
              <a:xfrm>
                <a:off x="7311483" y="4488597"/>
                <a:ext cx="60044" cy="27293"/>
              </a:xfrm>
              <a:custGeom>
                <a:avLst/>
                <a:gdLst>
                  <a:gd name="connsiteX0" fmla="*/ 54449 w 60043"/>
                  <a:gd name="connsiteY0" fmla="*/ 17877 h 27292"/>
                  <a:gd name="connsiteX1" fmla="*/ 10235 w 60043"/>
                  <a:gd name="connsiteY1" fmla="*/ 10235 h 2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43" h="27292">
                    <a:moveTo>
                      <a:pt x="54449" y="17877"/>
                    </a:moveTo>
                    <a:lnTo>
                      <a:pt x="10235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29" name="Freihandform: Form 188">
                <a:extLst>
                  <a:ext uri="{FF2B5EF4-FFF2-40B4-BE49-F238E27FC236}">
                    <a16:creationId xmlns:a16="http://schemas.microsoft.com/office/drawing/2014/main" id="{8533445D-BACE-AA56-6295-F7F072FA474E}"/>
                  </a:ext>
                </a:extLst>
              </p:cNvPr>
              <p:cNvSpPr/>
              <p:nvPr/>
            </p:nvSpPr>
            <p:spPr>
              <a:xfrm>
                <a:off x="7311483" y="4571566"/>
                <a:ext cx="60044" cy="27293"/>
              </a:xfrm>
              <a:custGeom>
                <a:avLst/>
                <a:gdLst>
                  <a:gd name="connsiteX0" fmla="*/ 54449 w 60043"/>
                  <a:gd name="connsiteY0" fmla="*/ 10235 h 27292"/>
                  <a:gd name="connsiteX1" fmla="*/ 10235 w 60043"/>
                  <a:gd name="connsiteY1" fmla="*/ 17877 h 2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43" h="27292">
                    <a:moveTo>
                      <a:pt x="54449" y="10235"/>
                    </a:moveTo>
                    <a:lnTo>
                      <a:pt x="10235" y="17877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30" name="Freihandform: Form 189">
                <a:extLst>
                  <a:ext uri="{FF2B5EF4-FFF2-40B4-BE49-F238E27FC236}">
                    <a16:creationId xmlns:a16="http://schemas.microsoft.com/office/drawing/2014/main" id="{8AC554C1-7B9A-6123-900D-96416438D1AE}"/>
                  </a:ext>
                </a:extLst>
              </p:cNvPr>
              <p:cNvSpPr/>
              <p:nvPr/>
            </p:nvSpPr>
            <p:spPr>
              <a:xfrm>
                <a:off x="7783098" y="4571566"/>
                <a:ext cx="60044" cy="27293"/>
              </a:xfrm>
              <a:custGeom>
                <a:avLst/>
                <a:gdLst>
                  <a:gd name="connsiteX0" fmla="*/ 10235 w 60043"/>
                  <a:gd name="connsiteY0" fmla="*/ 10235 h 27292"/>
                  <a:gd name="connsiteX1" fmla="*/ 53903 w 60043"/>
                  <a:gd name="connsiteY1" fmla="*/ 17877 h 2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43" h="27292">
                    <a:moveTo>
                      <a:pt x="10235" y="10235"/>
                    </a:moveTo>
                    <a:lnTo>
                      <a:pt x="53903" y="17877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31" name="Freihandform: Form 190">
                <a:extLst>
                  <a:ext uri="{FF2B5EF4-FFF2-40B4-BE49-F238E27FC236}">
                    <a16:creationId xmlns:a16="http://schemas.microsoft.com/office/drawing/2014/main" id="{D86C7EC6-91C8-5BCC-2D09-D79B390AFB86}"/>
                  </a:ext>
                </a:extLst>
              </p:cNvPr>
              <p:cNvSpPr/>
              <p:nvPr/>
            </p:nvSpPr>
            <p:spPr>
              <a:xfrm>
                <a:off x="7783098" y="4488597"/>
                <a:ext cx="60044" cy="27293"/>
              </a:xfrm>
              <a:custGeom>
                <a:avLst/>
                <a:gdLst>
                  <a:gd name="connsiteX0" fmla="*/ 10235 w 60043"/>
                  <a:gd name="connsiteY0" fmla="*/ 17877 h 27292"/>
                  <a:gd name="connsiteX1" fmla="*/ 53903 w 60043"/>
                  <a:gd name="connsiteY1" fmla="*/ 10235 h 2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43" h="27292">
                    <a:moveTo>
                      <a:pt x="10235" y="17877"/>
                    </a:moveTo>
                    <a:lnTo>
                      <a:pt x="53903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32" name="Freihandform: Form 575">
                <a:extLst>
                  <a:ext uri="{FF2B5EF4-FFF2-40B4-BE49-F238E27FC236}">
                    <a16:creationId xmlns:a16="http://schemas.microsoft.com/office/drawing/2014/main" id="{B0D493BC-BE77-0315-1DB8-1DDB0C2825BE}"/>
                  </a:ext>
                </a:extLst>
              </p:cNvPr>
              <p:cNvSpPr/>
              <p:nvPr/>
            </p:nvSpPr>
            <p:spPr>
              <a:xfrm>
                <a:off x="7756897" y="4402899"/>
                <a:ext cx="54585" cy="38210"/>
              </a:xfrm>
              <a:custGeom>
                <a:avLst/>
                <a:gdLst>
                  <a:gd name="connsiteX0" fmla="*/ 10235 w 54585"/>
                  <a:gd name="connsiteY0" fmla="*/ 32615 h 38209"/>
                  <a:gd name="connsiteX1" fmla="*/ 48990 w 54585"/>
                  <a:gd name="connsiteY1" fmla="*/ 1023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585" h="38209">
                    <a:moveTo>
                      <a:pt x="10235" y="32615"/>
                    </a:moveTo>
                    <a:lnTo>
                      <a:pt x="48990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33" name="Freihandform: Form 576">
                <a:extLst>
                  <a:ext uri="{FF2B5EF4-FFF2-40B4-BE49-F238E27FC236}">
                    <a16:creationId xmlns:a16="http://schemas.microsoft.com/office/drawing/2014/main" id="{977D5B74-ACE0-2E68-A095-6A4FE029B621}"/>
                  </a:ext>
                </a:extLst>
              </p:cNvPr>
              <p:cNvSpPr/>
              <p:nvPr/>
            </p:nvSpPr>
            <p:spPr>
              <a:xfrm>
                <a:off x="7708862" y="4333576"/>
                <a:ext cx="43668" cy="49127"/>
              </a:xfrm>
              <a:custGeom>
                <a:avLst/>
                <a:gdLst>
                  <a:gd name="connsiteX0" fmla="*/ 10235 w 43668"/>
                  <a:gd name="connsiteY0" fmla="*/ 44077 h 49126"/>
                  <a:gd name="connsiteX1" fmla="*/ 38619 w 43668"/>
                  <a:gd name="connsiteY1" fmla="*/ 10235 h 4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49126">
                    <a:moveTo>
                      <a:pt x="10235" y="44077"/>
                    </a:moveTo>
                    <a:lnTo>
                      <a:pt x="38619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  <p:sp>
            <p:nvSpPr>
              <p:cNvPr id="34" name="Freihandform: Form 579">
                <a:extLst>
                  <a:ext uri="{FF2B5EF4-FFF2-40B4-BE49-F238E27FC236}">
                    <a16:creationId xmlns:a16="http://schemas.microsoft.com/office/drawing/2014/main" id="{B8965B00-2026-6F47-65A0-F8E2BDCC6A67}"/>
                  </a:ext>
                </a:extLst>
              </p:cNvPr>
              <p:cNvSpPr/>
              <p:nvPr/>
            </p:nvSpPr>
            <p:spPr>
              <a:xfrm>
                <a:off x="7643360" y="4287724"/>
                <a:ext cx="32751" cy="60044"/>
              </a:xfrm>
              <a:custGeom>
                <a:avLst/>
                <a:gdLst>
                  <a:gd name="connsiteX0" fmla="*/ 10235 w 32751"/>
                  <a:gd name="connsiteY0" fmla="*/ 52265 h 60043"/>
                  <a:gd name="connsiteX1" fmla="*/ 25519 w 32751"/>
                  <a:gd name="connsiteY1" fmla="*/ 10235 h 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51" h="60043">
                    <a:moveTo>
                      <a:pt x="10235" y="52265"/>
                    </a:moveTo>
                    <a:lnTo>
                      <a:pt x="25519" y="10235"/>
                    </a:lnTo>
                  </a:path>
                </a:pathLst>
              </a:custGeom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400"/>
              </a:p>
            </p:txBody>
          </p:sp>
        </p:grpSp>
        <p:sp>
          <p:nvSpPr>
            <p:cNvPr id="20" name="Bogen 129">
              <a:extLst>
                <a:ext uri="{FF2B5EF4-FFF2-40B4-BE49-F238E27FC236}">
                  <a16:creationId xmlns:a16="http://schemas.microsoft.com/office/drawing/2014/main" id="{A6E6664F-FAC9-4A75-4589-C0858BB912F9}"/>
                </a:ext>
              </a:extLst>
            </p:cNvPr>
            <p:cNvSpPr>
              <a:spLocks noChangeAspect="1"/>
            </p:cNvSpPr>
            <p:nvPr/>
          </p:nvSpPr>
          <p:spPr>
            <a:xfrm rot="18938494">
              <a:off x="3051465" y="2571243"/>
              <a:ext cx="1440000" cy="1440000"/>
            </a:xfrm>
            <a:prstGeom prst="arc">
              <a:avLst>
                <a:gd name="adj1" fmla="val 4043581"/>
                <a:gd name="adj2" fmla="val 0"/>
              </a:avLst>
            </a:prstGeom>
            <a:noFill/>
            <a:ln w="317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4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F246862-A2D2-1437-98FE-8F60E59ACB4A}"/>
                </a:ext>
              </a:extLst>
            </p:cNvPr>
            <p:cNvSpPr/>
            <p:nvPr/>
          </p:nvSpPr>
          <p:spPr>
            <a:xfrm>
              <a:off x="2897909" y="4337722"/>
              <a:ext cx="18418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37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clusters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60A03A5-1F35-4A0B-BD13-D5A2D434D990}"/>
              </a:ext>
            </a:extLst>
          </p:cNvPr>
          <p:cNvGrpSpPr/>
          <p:nvPr/>
        </p:nvGrpSpPr>
        <p:grpSpPr>
          <a:xfrm>
            <a:off x="6217752" y="4605541"/>
            <a:ext cx="1483763" cy="2054434"/>
            <a:chOff x="5048565" y="2602563"/>
            <a:chExt cx="1483762" cy="2054435"/>
          </a:xfrm>
        </p:grpSpPr>
        <p:sp>
          <p:nvSpPr>
            <p:cNvPr id="36" name="Bogen 129">
              <a:extLst>
                <a:ext uri="{FF2B5EF4-FFF2-40B4-BE49-F238E27FC236}">
                  <a16:creationId xmlns:a16="http://schemas.microsoft.com/office/drawing/2014/main" id="{B3CD9C64-3271-7AD5-EA49-B7F400E9122F}"/>
                </a:ext>
              </a:extLst>
            </p:cNvPr>
            <p:cNvSpPr>
              <a:spLocks noChangeAspect="1"/>
            </p:cNvSpPr>
            <p:nvPr/>
          </p:nvSpPr>
          <p:spPr>
            <a:xfrm rot="3555741">
              <a:off x="5048565" y="2602563"/>
              <a:ext cx="1440000" cy="1440000"/>
            </a:xfrm>
            <a:prstGeom prst="arc">
              <a:avLst>
                <a:gd name="adj1" fmla="val 4043581"/>
                <a:gd name="adj2" fmla="val 0"/>
              </a:avLst>
            </a:prstGeom>
            <a:noFill/>
            <a:ln w="317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40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863DE6B-AB70-495A-D834-69E5D5AE8A94}"/>
                </a:ext>
              </a:extLst>
            </p:cNvPr>
            <p:cNvSpPr/>
            <p:nvPr/>
          </p:nvSpPr>
          <p:spPr>
            <a:xfrm>
              <a:off x="5079049" y="4349221"/>
              <a:ext cx="14532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1800 companies</a:t>
              </a:r>
            </a:p>
          </p:txBody>
        </p:sp>
      </p:grpSp>
      <p:pic>
        <p:nvPicPr>
          <p:cNvPr id="38" name="Рисунок 37" descr="Расширение бизнеса контур">
            <a:extLst>
              <a:ext uri="{FF2B5EF4-FFF2-40B4-BE49-F238E27FC236}">
                <a16:creationId xmlns:a16="http://schemas.microsoft.com/office/drawing/2014/main" id="{44B72DA8-01CC-954B-EF86-2A6BCA1FB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04296" y="4808027"/>
            <a:ext cx="914400" cy="914400"/>
          </a:xfrm>
          <a:prstGeom prst="rect">
            <a:avLst/>
          </a:prstGeom>
        </p:spPr>
      </p:pic>
      <p:pic>
        <p:nvPicPr>
          <p:cNvPr id="39" name="Рисунок 38" descr="Цикл с людьми контур">
            <a:extLst>
              <a:ext uri="{FF2B5EF4-FFF2-40B4-BE49-F238E27FC236}">
                <a16:creationId xmlns:a16="http://schemas.microsoft.com/office/drawing/2014/main" id="{AF8BDDBE-ABD6-39D0-F032-728FDAF28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87516" y="4846144"/>
            <a:ext cx="914400" cy="9144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D71E283-968F-3CDC-BA63-181FEF29A5E3}"/>
              </a:ext>
            </a:extLst>
          </p:cNvPr>
          <p:cNvGrpSpPr/>
          <p:nvPr/>
        </p:nvGrpSpPr>
        <p:grpSpPr>
          <a:xfrm>
            <a:off x="8192587" y="4545326"/>
            <a:ext cx="1562608" cy="2116066"/>
            <a:chOff x="4987274" y="2602563"/>
            <a:chExt cx="1562607" cy="2116067"/>
          </a:xfrm>
        </p:grpSpPr>
        <p:sp>
          <p:nvSpPr>
            <p:cNvPr id="41" name="Bogen 129">
              <a:extLst>
                <a:ext uri="{FF2B5EF4-FFF2-40B4-BE49-F238E27FC236}">
                  <a16:creationId xmlns:a16="http://schemas.microsoft.com/office/drawing/2014/main" id="{C3CB430E-F1C5-2F09-5E7D-CC5A20D965DB}"/>
                </a:ext>
              </a:extLst>
            </p:cNvPr>
            <p:cNvSpPr>
              <a:spLocks noChangeAspect="1"/>
            </p:cNvSpPr>
            <p:nvPr/>
          </p:nvSpPr>
          <p:spPr>
            <a:xfrm rot="3555741">
              <a:off x="5048565" y="2602563"/>
              <a:ext cx="1440000" cy="1440000"/>
            </a:xfrm>
            <a:prstGeom prst="arc">
              <a:avLst>
                <a:gd name="adj1" fmla="val 4043581"/>
                <a:gd name="adj2" fmla="val 0"/>
              </a:avLst>
            </a:prstGeom>
            <a:noFill/>
            <a:ln w="317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40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B3D1D48-07C0-943A-9EA3-003024FAB7F3}"/>
                </a:ext>
              </a:extLst>
            </p:cNvPr>
            <p:cNvSpPr/>
            <p:nvPr/>
          </p:nvSpPr>
          <p:spPr>
            <a:xfrm>
              <a:off x="4987274" y="4410853"/>
              <a:ext cx="15626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 </a:t>
              </a:r>
              <a:r>
                <a:rPr lang="en-GB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intl</a:t>
              </a: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partnership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3" name="Рисунок 42" descr="Чоканье контур">
            <a:extLst>
              <a:ext uri="{FF2B5EF4-FFF2-40B4-BE49-F238E27FC236}">
                <a16:creationId xmlns:a16="http://schemas.microsoft.com/office/drawing/2014/main" id="{2310D0AD-4C86-B086-8B7F-C764EC02A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77997" y="4808027"/>
            <a:ext cx="914400" cy="9144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B49A5F-72A0-62C8-E52F-3F99476BC6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5197" y="1134876"/>
            <a:ext cx="2375189" cy="86948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31E1A1-3B99-D475-7F9B-56040CD36D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5052" y="1983327"/>
            <a:ext cx="2673361" cy="84565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7E5D3B3-28C9-876C-676A-D5787449B5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2278" y="6238035"/>
            <a:ext cx="1559166" cy="6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3962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</a:rPr>
              <a:t>THE MAIN CHALLENGES OF INDUSTRIAL SMEs</a:t>
            </a:r>
            <a:endParaRPr lang="uk-UA" sz="3200" dirty="0">
              <a:latin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776" y="1638299"/>
            <a:ext cx="10687050" cy="4219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ORDERS (= JOBS)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LOGISTIC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PRODUCTION RE-LAUNCH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STAFF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NEW SUPPLIERS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464128" y="1490026"/>
            <a:ext cx="6134101" cy="64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&amp; Internationalization / Integration into GDP / Integration into any projects helping to survive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429250" y="2451517"/>
            <a:ext cx="6134101" cy="545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ways / safety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insurance / flexibility / fuel / reliability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25071" y="3268441"/>
            <a:ext cx="6134101" cy="635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support / Equipment /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output products / New business models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429250" y="4266119"/>
            <a:ext cx="6134101" cy="52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Maintain / Re-allocate / Skill up / Motivate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425071" y="5013176"/>
            <a:ext cx="6134101" cy="52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change form BL &amp; RU to EU / Financial support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623392" y="2276872"/>
            <a:ext cx="1087320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623392" y="3140968"/>
            <a:ext cx="1087320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623392" y="4149080"/>
            <a:ext cx="1087320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623392" y="4927451"/>
            <a:ext cx="1087320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47" y="368956"/>
            <a:ext cx="9626601" cy="1325563"/>
          </a:xfrm>
        </p:spPr>
        <p:txBody>
          <a:bodyPr/>
          <a:lstStyle/>
          <a:p>
            <a:r>
              <a:rPr lang="en-US" dirty="0" smtClean="0"/>
              <a:t>Fast internationalization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7950" y="1683804"/>
            <a:ext cx="5739855" cy="35472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30+ online meeting</a:t>
            </a:r>
          </a:p>
          <a:p>
            <a:r>
              <a:rPr lang="en-US" dirty="0" smtClean="0"/>
              <a:t>Participation in 10+ offline events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MoU</a:t>
            </a:r>
            <a:r>
              <a:rPr lang="en-US" dirty="0" smtClean="0"/>
              <a:t> signed</a:t>
            </a:r>
          </a:p>
          <a:p>
            <a:r>
              <a:rPr lang="en-US" dirty="0" smtClean="0"/>
              <a:t>First winners in I4MS programs</a:t>
            </a:r>
          </a:p>
          <a:p>
            <a:r>
              <a:rPr lang="en-US" dirty="0" smtClean="0"/>
              <a:t>Consortium EIC startups support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03" y="1606463"/>
            <a:ext cx="5440264" cy="36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153830"/>
            <a:ext cx="10906897" cy="72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-122315"/>
            <a:ext cx="10515600" cy="1325563"/>
          </a:xfrm>
        </p:spPr>
        <p:txBody>
          <a:bodyPr/>
          <a:lstStyle/>
          <a:p>
            <a:r>
              <a:rPr lang="uk-UA" dirty="0" smtClean="0"/>
              <a:t>Головні зміни в стратегії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943475" y="1195388"/>
            <a:ext cx="104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До війни</a:t>
            </a:r>
            <a:endParaRPr lang="uk-UA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119538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Під час війни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1" y="4469844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Зміни в політиці членства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42901" y="550806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Фінансування БО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42901" y="6298644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Адвокація</a:t>
            </a:r>
            <a:r>
              <a:rPr lang="uk-UA" dirty="0" smtClean="0"/>
              <a:t> та </a:t>
            </a:r>
            <a:r>
              <a:rPr lang="en-US" dirty="0" smtClean="0"/>
              <a:t>GR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42901" y="268866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Серв</a:t>
            </a:r>
            <a:r>
              <a:rPr lang="uk-UA" dirty="0" err="1" smtClean="0"/>
              <a:t>існа</a:t>
            </a:r>
            <a:r>
              <a:rPr lang="uk-UA" dirty="0" smtClean="0"/>
              <a:t> політика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42901" y="1898094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Напрями стратегії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1" y="3450669"/>
            <a:ext cx="252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Політика партнерських відносин</a:t>
            </a:r>
            <a:endParaRPr lang="uk-UA" dirty="0"/>
          </a:p>
        </p:txBody>
      </p:sp>
      <p:sp>
        <p:nvSpPr>
          <p:cNvPr id="12" name="Нашивка 11"/>
          <p:cNvSpPr/>
          <p:nvPr/>
        </p:nvSpPr>
        <p:spPr>
          <a:xfrm>
            <a:off x="2867025" y="1650444"/>
            <a:ext cx="4676776" cy="787956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1) Розвиток відносин між інтеграторами та замовниками всередині АППАУ, 2) розвиток І4.0 в Україні, 3) </a:t>
            </a:r>
            <a:r>
              <a:rPr lang="en-US" sz="1600" dirty="0" smtClean="0">
                <a:solidFill>
                  <a:schemeClr val="bg1"/>
                </a:solidFill>
              </a:rPr>
              <a:t>EIF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7381875" y="1647229"/>
            <a:ext cx="4524375" cy="791171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1) </a:t>
            </a:r>
            <a:r>
              <a:rPr lang="ru-RU" sz="1400" dirty="0" err="1" smtClean="0">
                <a:solidFill>
                  <a:schemeClr val="tx1"/>
                </a:solidFill>
              </a:rPr>
              <a:t>Консол</a:t>
            </a:r>
            <a:r>
              <a:rPr lang="uk-UA" sz="1400" dirty="0" err="1" smtClean="0">
                <a:solidFill>
                  <a:schemeClr val="tx1"/>
                </a:solidFill>
              </a:rPr>
              <a:t>ідація</a:t>
            </a:r>
            <a:r>
              <a:rPr lang="uk-UA" sz="1400" dirty="0" smtClean="0">
                <a:solidFill>
                  <a:schemeClr val="tx1"/>
                </a:solidFill>
              </a:rPr>
              <a:t> – злиття в УКА, 2) Експорт-Інтернаціоналізація, 3)  </a:t>
            </a:r>
            <a:r>
              <a:rPr lang="uk-UA" sz="1400" dirty="0" err="1" smtClean="0">
                <a:solidFill>
                  <a:schemeClr val="tx1"/>
                </a:solidFill>
              </a:rPr>
              <a:t>Фандрейзинг</a:t>
            </a:r>
            <a:r>
              <a:rPr lang="uk-UA" sz="1400" dirty="0" smtClean="0">
                <a:solidFill>
                  <a:schemeClr val="tx1"/>
                </a:solidFill>
              </a:rPr>
              <a:t> 4) Критичні галузі 5) Управління портфелем проектів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867025" y="3428999"/>
            <a:ext cx="4676776" cy="787956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1) Окремі, розрізнені партнерства, 2) Кластери – якщо є фінансування (</a:t>
            </a:r>
            <a:r>
              <a:rPr lang="en-US" sz="1600" dirty="0" smtClean="0">
                <a:solidFill>
                  <a:schemeClr val="bg1"/>
                </a:solidFill>
              </a:rPr>
              <a:t>GIZ)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7381875" y="3406734"/>
            <a:ext cx="4524375" cy="810221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Повне перенесення низки політик та програм АППАУ на УКА. Лідерство в УКА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1600" dirty="0" smtClean="0">
                <a:solidFill>
                  <a:schemeClr val="tx1"/>
                </a:solidFill>
              </a:rPr>
              <a:t> пул</a:t>
            </a:r>
            <a:r>
              <a:rPr lang="uk-UA" sz="1600" dirty="0" err="1" smtClean="0">
                <a:solidFill>
                  <a:schemeClr val="tx1"/>
                </a:solidFill>
              </a:rPr>
              <a:t>ів</a:t>
            </a:r>
            <a:r>
              <a:rPr lang="uk-UA" sz="1600" dirty="0" smtClean="0">
                <a:solidFill>
                  <a:schemeClr val="tx1"/>
                </a:solidFill>
              </a:rPr>
              <a:t> кластерів.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867025" y="4378879"/>
            <a:ext cx="4676776" cy="64484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 Регулярний контроль член. внесків – виключення, якщо не платять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7381875" y="4375664"/>
            <a:ext cx="4524375" cy="663061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Індивідуальна та ліберальна політика – платить, хто може + «бартер» вкладом в програми. Зростання к-сті членів.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933700" y="5201719"/>
            <a:ext cx="4676776" cy="787956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 1) Гранти (60%), 2) Членські (30%), 3) Послуги (10%)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7448550" y="5179454"/>
            <a:ext cx="4524375" cy="810221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1) Спонсорська допомога (40%), 2) Гранти (20%), 3) Членські (15%), 4) Послуги (5%)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933700" y="6141599"/>
            <a:ext cx="4676776" cy="657105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 Делегування на </a:t>
            </a:r>
            <a:r>
              <a:rPr lang="en-US" sz="1600" dirty="0" smtClean="0">
                <a:solidFill>
                  <a:schemeClr val="bg1"/>
                </a:solidFill>
              </a:rPr>
              <a:t>Industry4Ukraine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7448550" y="6119334"/>
            <a:ext cx="4524375" cy="675673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Делегування</a:t>
            </a:r>
            <a:r>
              <a:rPr lang="ru-RU" sz="1600" dirty="0" smtClean="0">
                <a:solidFill>
                  <a:schemeClr val="tx1"/>
                </a:solidFill>
              </a:rPr>
              <a:t> на УКА й в</a:t>
            </a:r>
            <a:r>
              <a:rPr lang="uk-UA" sz="1600" dirty="0" smtClean="0">
                <a:solidFill>
                  <a:schemeClr val="tx1"/>
                </a:solidFill>
              </a:rPr>
              <a:t>ід імені УКА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2867025" y="2582969"/>
            <a:ext cx="4676776" cy="656909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 1) </a:t>
            </a:r>
            <a:r>
              <a:rPr lang="uk-UA" sz="1600" dirty="0" err="1" smtClean="0">
                <a:solidFill>
                  <a:schemeClr val="bg1"/>
                </a:solidFill>
              </a:rPr>
              <a:t>Внутр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нетворкинг</a:t>
            </a:r>
            <a:r>
              <a:rPr lang="uk-UA" sz="1600" dirty="0" smtClean="0">
                <a:solidFill>
                  <a:schemeClr val="bg1"/>
                </a:solidFill>
              </a:rPr>
              <a:t> та </a:t>
            </a:r>
            <a:r>
              <a:rPr lang="uk-UA" sz="1600" dirty="0" err="1" smtClean="0">
                <a:solidFill>
                  <a:schemeClr val="bg1"/>
                </a:solidFill>
              </a:rPr>
              <a:t>метчмейкинг</a:t>
            </a:r>
            <a:r>
              <a:rPr lang="uk-UA" sz="1600" dirty="0" smtClean="0">
                <a:solidFill>
                  <a:schemeClr val="bg1"/>
                </a:solidFill>
              </a:rPr>
              <a:t>, 2) Кейс-стаді, 3) </a:t>
            </a:r>
            <a:r>
              <a:rPr lang="uk-UA" sz="1600" dirty="0" err="1" smtClean="0">
                <a:solidFill>
                  <a:schemeClr val="bg1"/>
                </a:solidFill>
              </a:rPr>
              <a:t>Фасиліт</a:t>
            </a:r>
            <a:r>
              <a:rPr lang="uk-UA" sz="1600" dirty="0" smtClean="0">
                <a:solidFill>
                  <a:schemeClr val="bg1"/>
                </a:solidFill>
              </a:rPr>
              <a:t>. в інноваціях, 4) </a:t>
            </a:r>
            <a:r>
              <a:rPr lang="uk-UA" sz="1600" dirty="0" err="1" smtClean="0">
                <a:solidFill>
                  <a:schemeClr val="bg1"/>
                </a:solidFill>
              </a:rPr>
              <a:t>Фандрейзинг</a:t>
            </a:r>
            <a:r>
              <a:rPr lang="uk-UA" sz="1600" dirty="0" smtClean="0">
                <a:solidFill>
                  <a:schemeClr val="bg1"/>
                </a:solidFill>
              </a:rPr>
              <a:t>  5) Маркетинг 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7381875" y="2581155"/>
            <a:ext cx="4524375" cy="675471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1) </a:t>
            </a:r>
            <a:r>
              <a:rPr lang="uk-UA" sz="1400" dirty="0" err="1" smtClean="0">
                <a:solidFill>
                  <a:schemeClr val="tx1"/>
                </a:solidFill>
              </a:rPr>
              <a:t>Зовн</a:t>
            </a:r>
            <a:r>
              <a:rPr lang="uk-UA" sz="1400" dirty="0" smtClean="0">
                <a:solidFill>
                  <a:schemeClr val="tx1"/>
                </a:solidFill>
              </a:rPr>
              <a:t>. </a:t>
            </a:r>
            <a:r>
              <a:rPr lang="uk-UA" sz="1400" dirty="0" err="1" smtClean="0">
                <a:solidFill>
                  <a:schemeClr val="tx1"/>
                </a:solidFill>
              </a:rPr>
              <a:t>нетворкинг</a:t>
            </a:r>
            <a:r>
              <a:rPr lang="uk-UA" sz="1400" dirty="0" smtClean="0">
                <a:solidFill>
                  <a:schemeClr val="tx1"/>
                </a:solidFill>
              </a:rPr>
              <a:t> та </a:t>
            </a:r>
            <a:r>
              <a:rPr lang="uk-UA" sz="1400" dirty="0" err="1" smtClean="0">
                <a:solidFill>
                  <a:schemeClr val="tx1"/>
                </a:solidFill>
              </a:rPr>
              <a:t>мечтмейкинг</a:t>
            </a:r>
            <a:r>
              <a:rPr lang="uk-UA" sz="1400" dirty="0" smtClean="0">
                <a:solidFill>
                  <a:schemeClr val="tx1"/>
                </a:solidFill>
              </a:rPr>
              <a:t>, 2) </a:t>
            </a:r>
            <a:r>
              <a:rPr lang="uk-UA" sz="1400" dirty="0" err="1" smtClean="0">
                <a:solidFill>
                  <a:schemeClr val="tx1"/>
                </a:solidFill>
              </a:rPr>
              <a:t>Фандрейзинг</a:t>
            </a:r>
            <a:r>
              <a:rPr lang="uk-UA" sz="1400" dirty="0" smtClean="0">
                <a:solidFill>
                  <a:schemeClr val="tx1"/>
                </a:solidFill>
              </a:rPr>
              <a:t>, 3) </a:t>
            </a:r>
            <a:r>
              <a:rPr lang="uk-UA" sz="1400" dirty="0" err="1" smtClean="0">
                <a:solidFill>
                  <a:schemeClr val="tx1"/>
                </a:solidFill>
              </a:rPr>
              <a:t>Внутр</a:t>
            </a:r>
            <a:r>
              <a:rPr lang="uk-UA" sz="1400" dirty="0" smtClean="0">
                <a:solidFill>
                  <a:schemeClr val="tx1"/>
                </a:solidFill>
              </a:rPr>
              <a:t>. </a:t>
            </a:r>
            <a:r>
              <a:rPr lang="uk-UA" sz="1400" dirty="0" err="1" smtClean="0">
                <a:solidFill>
                  <a:schemeClr val="tx1"/>
                </a:solidFill>
              </a:rPr>
              <a:t>метчмейкинг</a:t>
            </a:r>
            <a:r>
              <a:rPr lang="uk-UA" sz="1400" dirty="0" smtClean="0">
                <a:solidFill>
                  <a:schemeClr val="tx1"/>
                </a:solidFill>
              </a:rPr>
              <a:t>, 4) </a:t>
            </a:r>
            <a:r>
              <a:rPr lang="uk-UA" sz="1400" dirty="0" err="1" smtClean="0">
                <a:solidFill>
                  <a:schemeClr val="tx1"/>
                </a:solidFill>
              </a:rPr>
              <a:t>Фасил</a:t>
            </a:r>
            <a:r>
              <a:rPr lang="uk-UA" sz="1400" dirty="0" smtClean="0">
                <a:solidFill>
                  <a:schemeClr val="tx1"/>
                </a:solidFill>
              </a:rPr>
              <a:t>. в інноваціях, 5) </a:t>
            </a:r>
            <a:r>
              <a:rPr lang="uk-UA" sz="1400" dirty="0" err="1" smtClean="0">
                <a:solidFill>
                  <a:schemeClr val="tx1"/>
                </a:solidFill>
              </a:rPr>
              <a:t>Коучинг</a:t>
            </a:r>
            <a:r>
              <a:rPr lang="uk-UA" sz="1400" dirty="0" smtClean="0">
                <a:solidFill>
                  <a:schemeClr val="tx1"/>
                </a:solidFill>
              </a:rPr>
              <a:t> в розвитку кластерів </a:t>
            </a:r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3525"/>
            <a:ext cx="10515600" cy="1325563"/>
          </a:xfrm>
        </p:spPr>
        <p:txBody>
          <a:bodyPr/>
          <a:lstStyle/>
          <a:p>
            <a:r>
              <a:rPr lang="uk-UA" dirty="0" smtClean="0"/>
              <a:t>Головні результати АППАУ в рамках УКА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1512" y="1062038"/>
            <a:ext cx="10848975" cy="4672013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Експорт</a:t>
            </a:r>
            <a:r>
              <a:rPr lang="ru-RU" sz="2000" b="1" dirty="0" smtClean="0"/>
              <a:t> – </a:t>
            </a:r>
            <a:r>
              <a:rPr lang="uk-UA" sz="2000" b="1" dirty="0" smtClean="0"/>
              <a:t>Інтернаціоналізація</a:t>
            </a:r>
          </a:p>
          <a:p>
            <a:pPr lvl="1"/>
            <a:r>
              <a:rPr lang="uk-UA" sz="1600" dirty="0" smtClean="0"/>
              <a:t>Кількість підписаних </a:t>
            </a:r>
            <a:r>
              <a:rPr lang="en-US" sz="1600" dirty="0" err="1" smtClean="0"/>
              <a:t>MoU</a:t>
            </a:r>
            <a:r>
              <a:rPr lang="uk-UA" sz="1600" dirty="0" smtClean="0"/>
              <a:t>: 12</a:t>
            </a:r>
          </a:p>
          <a:p>
            <a:pPr lvl="1"/>
            <a:r>
              <a:rPr lang="uk-UA" sz="1600" dirty="0" smtClean="0"/>
              <a:t>Кількість міжнародних партнерів: 20+</a:t>
            </a:r>
          </a:p>
          <a:p>
            <a:pPr lvl="1"/>
            <a:r>
              <a:rPr lang="uk-UA" sz="1600" dirty="0" smtClean="0"/>
              <a:t>Кількість </a:t>
            </a:r>
            <a:r>
              <a:rPr lang="uk-UA" sz="1600" dirty="0" err="1" smtClean="0"/>
              <a:t>бі</a:t>
            </a:r>
            <a:r>
              <a:rPr lang="uk-UA" sz="1600" dirty="0" smtClean="0"/>
              <a:t>-латеральних угод: 1 (планується ще 2 до кінця року)</a:t>
            </a:r>
          </a:p>
          <a:p>
            <a:pPr lvl="1"/>
            <a:r>
              <a:rPr lang="uk-UA" sz="1600" dirty="0" smtClean="0"/>
              <a:t>Прямі відносини з департаментами Європейської комісії</a:t>
            </a:r>
          </a:p>
          <a:p>
            <a:r>
              <a:rPr lang="uk-UA" sz="2000" b="1" dirty="0" err="1" smtClean="0"/>
              <a:t>Фандрейзинг</a:t>
            </a:r>
            <a:r>
              <a:rPr lang="uk-UA" sz="2000" b="1" dirty="0" smtClean="0"/>
              <a:t> (загальний бюджет, зростання більше 30%)</a:t>
            </a:r>
          </a:p>
          <a:p>
            <a:pPr lvl="1"/>
            <a:r>
              <a:rPr lang="uk-UA" sz="1600" dirty="0" smtClean="0"/>
              <a:t>Кількість виграних проектів</a:t>
            </a:r>
            <a:r>
              <a:rPr lang="en-US" sz="1600" dirty="0" smtClean="0"/>
              <a:t> </a:t>
            </a:r>
            <a:r>
              <a:rPr lang="ru-RU" sz="1600" dirty="0" err="1" smtClean="0"/>
              <a:t>загального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uk-UA" sz="1600" dirty="0" smtClean="0"/>
              <a:t> (пряма подача): 3</a:t>
            </a:r>
          </a:p>
          <a:p>
            <a:pPr lvl="1"/>
            <a:r>
              <a:rPr lang="uk-UA" sz="1600" dirty="0" smtClean="0"/>
              <a:t>Кількість </a:t>
            </a:r>
            <a:r>
              <a:rPr lang="uk-UA" sz="1600" dirty="0" smtClean="0"/>
              <a:t>виграних </a:t>
            </a:r>
            <a:r>
              <a:rPr lang="uk-UA" sz="1600" dirty="0" smtClean="0"/>
              <a:t>проектів (за участю): 2</a:t>
            </a:r>
          </a:p>
          <a:p>
            <a:pPr lvl="1"/>
            <a:r>
              <a:rPr lang="uk-UA" sz="1600" dirty="0" smtClean="0"/>
              <a:t>Кількість виграних проектів для МСП (</a:t>
            </a:r>
            <a:r>
              <a:rPr lang="uk-UA" sz="1600" dirty="0" err="1" smtClean="0"/>
              <a:t>інно</a:t>
            </a:r>
            <a:r>
              <a:rPr lang="uk-UA" sz="1600" dirty="0" smtClean="0"/>
              <a:t>-розвиток): 4</a:t>
            </a:r>
          </a:p>
          <a:p>
            <a:pPr lvl="1"/>
            <a:r>
              <a:rPr lang="uk-UA" sz="1600" dirty="0" smtClean="0"/>
              <a:t>Окремо – благодійні внески від зарубіжних партнерів</a:t>
            </a:r>
          </a:p>
          <a:p>
            <a:r>
              <a:rPr lang="uk-UA" sz="2000" b="1" dirty="0" smtClean="0"/>
              <a:t>Кластерна консолідація</a:t>
            </a:r>
          </a:p>
          <a:p>
            <a:pPr lvl="1"/>
            <a:r>
              <a:rPr lang="uk-UA" sz="1600" dirty="0" smtClean="0"/>
              <a:t>Кількість між-кластерних проектів та програм: 3</a:t>
            </a:r>
          </a:p>
          <a:p>
            <a:r>
              <a:rPr lang="en-US" sz="2000" b="1" dirty="0" smtClean="0"/>
              <a:t>GR – </a:t>
            </a:r>
            <a:r>
              <a:rPr lang="ru-RU" sz="2000" b="1" dirty="0" err="1" smtClean="0"/>
              <a:t>пропозиц</a:t>
            </a:r>
            <a:r>
              <a:rPr lang="uk-UA" sz="2000" b="1" dirty="0" err="1" smtClean="0"/>
              <a:t>ії</a:t>
            </a:r>
            <a:r>
              <a:rPr lang="uk-UA" sz="2000" b="1" dirty="0" smtClean="0"/>
              <a:t> для уряду</a:t>
            </a:r>
          </a:p>
          <a:p>
            <a:pPr lvl="1"/>
            <a:r>
              <a:rPr lang="uk-UA" sz="1600" dirty="0" smtClean="0"/>
              <a:t>2 програми</a:t>
            </a:r>
          </a:p>
          <a:p>
            <a:r>
              <a:rPr lang="en-US" sz="2000" b="1" dirty="0" smtClean="0"/>
              <a:t>Capacity: </a:t>
            </a:r>
            <a:r>
              <a:rPr lang="ru-RU" sz="2000" b="1" dirty="0" smtClean="0"/>
              <a:t>з</a:t>
            </a:r>
            <a:r>
              <a:rPr lang="uk-UA" sz="2000" b="1" dirty="0" err="1" smtClean="0"/>
              <a:t>ростання</a:t>
            </a:r>
            <a:r>
              <a:rPr lang="uk-UA" sz="2000" b="1" dirty="0" smtClean="0"/>
              <a:t> персоналу в оперативному управлінні</a:t>
            </a:r>
          </a:p>
          <a:p>
            <a:pPr lvl="1"/>
            <a:r>
              <a:rPr lang="uk-UA" sz="1600" dirty="0" smtClean="0"/>
              <a:t>АППАУ (+2, - всього 7)</a:t>
            </a:r>
          </a:p>
          <a:p>
            <a:pPr lvl="1"/>
            <a:r>
              <a:rPr lang="uk-UA" sz="1600" dirty="0" smtClean="0"/>
              <a:t>УКА (</a:t>
            </a:r>
            <a:r>
              <a:rPr lang="uk-UA" sz="1600" dirty="0" err="1" smtClean="0"/>
              <a:t>коорд</a:t>
            </a:r>
            <a:r>
              <a:rPr lang="uk-UA" sz="1600" dirty="0" smtClean="0"/>
              <a:t>. штаб) - </a:t>
            </a:r>
            <a:r>
              <a:rPr lang="uk-UA" sz="1600" dirty="0"/>
              <a:t>5</a:t>
            </a:r>
            <a:r>
              <a:rPr lang="uk-UA" sz="1600" dirty="0" smtClean="0"/>
              <a:t> менеджерів</a:t>
            </a:r>
            <a:endParaRPr lang="uk-UA" sz="16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582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2546350"/>
            <a:ext cx="10515600" cy="1325563"/>
          </a:xfrm>
        </p:spPr>
        <p:txBody>
          <a:bodyPr/>
          <a:lstStyle/>
          <a:p>
            <a:r>
              <a:rPr lang="ru-RU" i="1" dirty="0" smtClean="0"/>
              <a:t>До в</a:t>
            </a:r>
            <a:r>
              <a:rPr lang="uk-UA" i="1" dirty="0" err="1" smtClean="0"/>
              <a:t>ійни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1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3809B-FF1E-46D9-AA3D-D6397FC2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-27384"/>
            <a:ext cx="11726799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АППАУ – як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буд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івник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оркестратор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) екосистеми І4.0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B0DF1B1-1081-4765-9F76-14CE6EE8A4A7}"/>
              </a:ext>
            </a:extLst>
          </p:cNvPr>
          <p:cNvGraphicFramePr/>
          <p:nvPr>
            <p:extLst/>
          </p:nvPr>
        </p:nvGraphicFramePr>
        <p:xfrm>
          <a:off x="3868680" y="1541016"/>
          <a:ext cx="69364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608F90F-E996-4D1B-BFA9-05032BB5DB93}"/>
              </a:ext>
            </a:extLst>
          </p:cNvPr>
          <p:cNvGraphicFramePr/>
          <p:nvPr>
            <p:extLst/>
          </p:nvPr>
        </p:nvGraphicFramePr>
        <p:xfrm>
          <a:off x="4876792" y="2581807"/>
          <a:ext cx="49567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67DD0FAE-C5C5-4F28-BF5E-D350DD3D9861}"/>
              </a:ext>
            </a:extLst>
          </p:cNvPr>
          <p:cNvSpPr/>
          <p:nvPr/>
        </p:nvSpPr>
        <p:spPr>
          <a:xfrm>
            <a:off x="6628648" y="3356992"/>
            <a:ext cx="151216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Industry</a:t>
            </a:r>
            <a:r>
              <a:rPr lang="uk-UA" dirty="0"/>
              <a:t> 4.0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DAF9BD7-B855-4511-AB2A-DCC3F97EC0BA}"/>
              </a:ext>
            </a:extLst>
          </p:cNvPr>
          <p:cNvSpPr/>
          <p:nvPr/>
        </p:nvSpPr>
        <p:spPr>
          <a:xfrm>
            <a:off x="4264724" y="1373447"/>
            <a:ext cx="2219908" cy="560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Internationalization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program EIF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F03CCA0-750D-405A-BC79-7AACE3E2B357}"/>
              </a:ext>
            </a:extLst>
          </p:cNvPr>
          <p:cNvSpPr/>
          <p:nvPr/>
        </p:nvSpPr>
        <p:spPr>
          <a:xfrm>
            <a:off x="8366174" y="1390211"/>
            <a:ext cx="1720292" cy="60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Technical Committee</a:t>
            </a:r>
            <a:r>
              <a:rPr lang="uk-UA" dirty="0">
                <a:solidFill>
                  <a:schemeClr val="tx1"/>
                </a:solidFill>
              </a:rPr>
              <a:t> 185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BCA22D6-8581-42C7-B207-845579DFD641}"/>
              </a:ext>
            </a:extLst>
          </p:cNvPr>
          <p:cNvSpPr/>
          <p:nvPr/>
        </p:nvSpPr>
        <p:spPr>
          <a:xfrm>
            <a:off x="3905192" y="3094613"/>
            <a:ext cx="1390836" cy="56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Landscape Industry 4.0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5D12767-2A66-49BC-B77C-F53C21709AC6}"/>
              </a:ext>
            </a:extLst>
          </p:cNvPr>
          <p:cNvSpPr/>
          <p:nvPr/>
        </p:nvSpPr>
        <p:spPr>
          <a:xfrm>
            <a:off x="4264724" y="4869160"/>
            <a:ext cx="1493912" cy="56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DT roadmap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F145F7D-6644-4D2B-99D6-88AC3253613B}"/>
              </a:ext>
            </a:extLst>
          </p:cNvPr>
          <p:cNvSpPr/>
          <p:nvPr/>
        </p:nvSpPr>
        <p:spPr>
          <a:xfrm>
            <a:off x="8932904" y="4901839"/>
            <a:ext cx="1872208" cy="56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Cluster network EAM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98D281D-A9E8-4686-B73D-352DCA53CA09}"/>
              </a:ext>
            </a:extLst>
          </p:cNvPr>
          <p:cNvSpPr/>
          <p:nvPr/>
        </p:nvSpPr>
        <p:spPr>
          <a:xfrm>
            <a:off x="9480318" y="3111753"/>
            <a:ext cx="1685814" cy="56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Center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4.0</a:t>
            </a:r>
            <a:r>
              <a:rPr lang="en-US" dirty="0" smtClean="0">
                <a:solidFill>
                  <a:schemeClr val="tx1"/>
                </a:solidFill>
              </a:rPr>
              <a:t> 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DIH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DE0649F1-1856-48C8-9C9B-CD3E9DEB41FF}"/>
              </a:ext>
            </a:extLst>
          </p:cNvPr>
          <p:cNvCxnSpPr/>
          <p:nvPr/>
        </p:nvCxnSpPr>
        <p:spPr>
          <a:xfrm>
            <a:off x="6340616" y="2021519"/>
            <a:ext cx="432048" cy="56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1063A24C-D069-4A14-85A8-1ABA5F58FFCE}"/>
              </a:ext>
            </a:extLst>
          </p:cNvPr>
          <p:cNvCxnSpPr/>
          <p:nvPr/>
        </p:nvCxnSpPr>
        <p:spPr>
          <a:xfrm flipH="1">
            <a:off x="7996800" y="2061975"/>
            <a:ext cx="432048" cy="51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2BF8B62C-DB99-4F74-A015-789C4CCC51D1}"/>
              </a:ext>
            </a:extLst>
          </p:cNvPr>
          <p:cNvCxnSpPr>
            <a:cxnSpLocks/>
          </p:cNvCxnSpPr>
          <p:nvPr/>
        </p:nvCxnSpPr>
        <p:spPr>
          <a:xfrm flipH="1">
            <a:off x="8752884" y="3377589"/>
            <a:ext cx="720552" cy="15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283F9FB8-6CD6-4484-91F6-6DB338BB4900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8266340" y="4973850"/>
            <a:ext cx="666564" cy="21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1ED053CD-E26E-48E2-9CB5-F4EE4061FD77}"/>
              </a:ext>
            </a:extLst>
          </p:cNvPr>
          <p:cNvCxnSpPr>
            <a:cxnSpLocks/>
          </p:cNvCxnSpPr>
          <p:nvPr/>
        </p:nvCxnSpPr>
        <p:spPr>
          <a:xfrm flipV="1">
            <a:off x="5800557" y="4857750"/>
            <a:ext cx="452797" cy="29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92735E8B-A6B3-42B2-A7BB-416B77058803}"/>
              </a:ext>
            </a:extLst>
          </p:cNvPr>
          <p:cNvCxnSpPr/>
          <p:nvPr/>
        </p:nvCxnSpPr>
        <p:spPr>
          <a:xfrm>
            <a:off x="5404512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0A8AEC12-6901-4B83-94DD-34F5EFF235E5}"/>
              </a:ext>
            </a:extLst>
          </p:cNvPr>
          <p:cNvCxnSpPr/>
          <p:nvPr/>
        </p:nvCxnSpPr>
        <p:spPr>
          <a:xfrm>
            <a:off x="5296028" y="3317663"/>
            <a:ext cx="730926" cy="13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371E3F2-5A7E-4C65-A7E4-F99CD87F3D59}"/>
              </a:ext>
            </a:extLst>
          </p:cNvPr>
          <p:cNvSpPr/>
          <p:nvPr/>
        </p:nvSpPr>
        <p:spPr>
          <a:xfrm>
            <a:off x="6236600" y="6253991"/>
            <a:ext cx="2111872" cy="423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 platform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Industry4Ukraine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0433304" y="5458968"/>
            <a:ext cx="1669623" cy="139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38813" y="1692544"/>
            <a:ext cx="3077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300+</a:t>
            </a:r>
            <a:r>
              <a:rPr lang="uk-UA" dirty="0" smtClean="0"/>
              <a:t> </a:t>
            </a:r>
            <a:r>
              <a:rPr lang="en-US" dirty="0" smtClean="0"/>
              <a:t>members in ‘Industry 4.0’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50+ members in APPAU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Ecosystem &amp; collective assets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Coordination and orchestration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Policy-makers and standards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Internationalization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94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C574908-C96B-4592-A15F-27F3ACFB72F0}"/>
              </a:ext>
            </a:extLst>
          </p:cNvPr>
          <p:cNvSpPr/>
          <p:nvPr/>
        </p:nvSpPr>
        <p:spPr>
          <a:xfrm>
            <a:off x="9680126" y="5877225"/>
            <a:ext cx="4320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1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B0E05E6-A6C8-456E-89A9-7F38A6BD194F}"/>
              </a:ext>
            </a:extLst>
          </p:cNvPr>
          <p:cNvSpPr/>
          <p:nvPr/>
        </p:nvSpPr>
        <p:spPr>
          <a:xfrm>
            <a:off x="5178152" y="5091947"/>
            <a:ext cx="4320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2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BF6A14C3-ED5E-4414-8FA6-C01C389C0AC4}"/>
              </a:ext>
            </a:extLst>
          </p:cNvPr>
          <p:cNvSpPr/>
          <p:nvPr/>
        </p:nvSpPr>
        <p:spPr>
          <a:xfrm>
            <a:off x="5227872" y="3155443"/>
            <a:ext cx="4320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4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686D1D0-A063-4817-B27E-3745E5E7DB07}"/>
              </a:ext>
            </a:extLst>
          </p:cNvPr>
          <p:cNvSpPr/>
          <p:nvPr/>
        </p:nvSpPr>
        <p:spPr>
          <a:xfrm>
            <a:off x="9264352" y="5091947"/>
            <a:ext cx="432048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5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F7739DFA-85A5-41AE-9556-7A1200668FA4}"/>
              </a:ext>
            </a:extLst>
          </p:cNvPr>
          <p:cNvSpPr/>
          <p:nvPr/>
        </p:nvSpPr>
        <p:spPr>
          <a:xfrm>
            <a:off x="4295800" y="3861048"/>
            <a:ext cx="4320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584D31-BB16-4656-99D0-56209521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9943"/>
            <a:ext cx="9144000" cy="64696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8392" y="0"/>
            <a:ext cx="8579296" cy="914400"/>
          </a:xfrm>
        </p:spPr>
        <p:txBody>
          <a:bodyPr>
            <a:normAutofit/>
          </a:bodyPr>
          <a:lstStyle/>
          <a:p>
            <a:r>
              <a:rPr lang="uk-UA" b="1" dirty="0" smtClean="0"/>
              <a:t>Портфель проектів стратегії 2019-21</a:t>
            </a:r>
            <a:endParaRPr lang="uk-UA" b="1" dirty="0"/>
          </a:p>
        </p:txBody>
      </p:sp>
      <p:sp>
        <p:nvSpPr>
          <p:cNvPr id="6" name="Рівнобедрений трикутник 5"/>
          <p:cNvSpPr/>
          <p:nvPr/>
        </p:nvSpPr>
        <p:spPr>
          <a:xfrm>
            <a:off x="1909192" y="5091948"/>
            <a:ext cx="298376" cy="209261"/>
          </a:xfrm>
          <a:prstGeom prst="triangl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>
            <a:off x="1918392" y="4320857"/>
            <a:ext cx="298376" cy="209261"/>
          </a:xfrm>
          <a:prstGeom prst="triangl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>
            <a:off x="1918392" y="3549766"/>
            <a:ext cx="298376" cy="2092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івнобедрений трикутник 12"/>
          <p:cNvSpPr/>
          <p:nvPr/>
        </p:nvSpPr>
        <p:spPr>
          <a:xfrm>
            <a:off x="3287688" y="5091948"/>
            <a:ext cx="298376" cy="2092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>
            <a:off x="4645496" y="2780929"/>
            <a:ext cx="298376" cy="2092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івнобедрений трикутник 14"/>
          <p:cNvSpPr/>
          <p:nvPr/>
        </p:nvSpPr>
        <p:spPr>
          <a:xfrm>
            <a:off x="7350460" y="3791657"/>
            <a:ext cx="298376" cy="2092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івнобедрений трикутник 15"/>
          <p:cNvSpPr/>
          <p:nvPr/>
        </p:nvSpPr>
        <p:spPr>
          <a:xfrm>
            <a:off x="8718838" y="3789041"/>
            <a:ext cx="298376" cy="2092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двійна стрілка вгору/вниз 8"/>
          <p:cNvSpPr/>
          <p:nvPr/>
        </p:nvSpPr>
        <p:spPr>
          <a:xfrm>
            <a:off x="3503712" y="5769214"/>
            <a:ext cx="360040" cy="54010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одвійна стрілка вгору/вниз 16"/>
          <p:cNvSpPr/>
          <p:nvPr/>
        </p:nvSpPr>
        <p:spPr>
          <a:xfrm>
            <a:off x="2855640" y="5787192"/>
            <a:ext cx="360040" cy="54010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4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058" y="-125410"/>
            <a:ext cx="10515600" cy="1325563"/>
          </a:xfrm>
        </p:spPr>
        <p:txBody>
          <a:bodyPr/>
          <a:lstStyle/>
          <a:p>
            <a:r>
              <a:rPr lang="uk-UA" dirty="0" smtClean="0"/>
              <a:t>Цілі до 2023 </a:t>
            </a: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71499" y="2233612"/>
            <a:ext cx="6537223" cy="876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2. Побудова </a:t>
            </a:r>
            <a:r>
              <a:rPr lang="uk-UA" b="1" dirty="0" smtClean="0">
                <a:solidFill>
                  <a:schemeClr val="tx1"/>
                </a:solidFill>
              </a:rPr>
              <a:t>дорожніх карт цифрової трансформації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по 3 галузях промисловості – </a:t>
            </a:r>
            <a:r>
              <a:rPr lang="uk-UA" dirty="0" err="1" smtClean="0">
                <a:solidFill>
                  <a:schemeClr val="tx1"/>
                </a:solidFill>
              </a:rPr>
              <a:t>агро</a:t>
            </a:r>
            <a:r>
              <a:rPr lang="uk-UA" dirty="0" smtClean="0">
                <a:solidFill>
                  <a:schemeClr val="tx1"/>
                </a:solidFill>
              </a:rPr>
              <a:t>-переробній,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металургії та машинобудуванню.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71499" y="3205162"/>
            <a:ext cx="6537224" cy="111442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3. Розвиток </a:t>
            </a:r>
            <a:r>
              <a:rPr lang="uk-UA" b="1" dirty="0" smtClean="0">
                <a:solidFill>
                  <a:schemeClr val="tx1"/>
                </a:solidFill>
              </a:rPr>
              <a:t>інноваційної екосистеми Індустрії 4.0</a:t>
            </a:r>
            <a:r>
              <a:rPr lang="uk-UA" dirty="0" smtClean="0">
                <a:solidFill>
                  <a:schemeClr val="tx1"/>
                </a:solidFill>
              </a:rPr>
              <a:t>, в рамках якої передбачається розвиток 5 Центрів експертизи, а також запуск 2-х акселераторів Індустрії 4.0.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71499" y="1233488"/>
            <a:ext cx="6537223" cy="876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1. Повна </a:t>
            </a:r>
            <a:r>
              <a:rPr lang="uk-UA" b="1" dirty="0" err="1" smtClean="0">
                <a:solidFill>
                  <a:schemeClr val="tx1"/>
                </a:solidFill>
              </a:rPr>
              <a:t>інституціоналізація</a:t>
            </a:r>
            <a:r>
              <a:rPr lang="uk-UA" b="1" dirty="0" smtClean="0">
                <a:solidFill>
                  <a:schemeClr val="tx1"/>
                </a:solidFill>
              </a:rPr>
              <a:t> стратегії Індустрії 4.0,</a:t>
            </a:r>
            <a:r>
              <a:rPr lang="uk-UA" dirty="0" smtClean="0">
                <a:solidFill>
                  <a:schemeClr val="tx1"/>
                </a:solidFill>
              </a:rPr>
              <a:t> з впровадженням у відповідні стратегії та політики уряду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71499" y="4452934"/>
            <a:ext cx="6537224" cy="10953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4. </a:t>
            </a:r>
            <a:r>
              <a:rPr lang="uk-UA" b="1" dirty="0" smtClean="0">
                <a:solidFill>
                  <a:schemeClr val="tx1"/>
                </a:solidFill>
              </a:rPr>
              <a:t>Створення національної кластерної політики</a:t>
            </a:r>
            <a:r>
              <a:rPr lang="uk-UA" dirty="0" smtClean="0">
                <a:solidFill>
                  <a:schemeClr val="tx1"/>
                </a:solidFill>
              </a:rPr>
              <a:t>, й в рамках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неї – 7 кластерів ІАМ в регіонах України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(Інжиніринг–Автоматизація–Машинобудування).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71498" y="5681655"/>
            <a:ext cx="6537223" cy="876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ru-RU" b="1" dirty="0">
                <a:solidFill>
                  <a:schemeClr val="tx1"/>
                </a:solidFill>
              </a:rPr>
              <a:t>Запуск </a:t>
            </a:r>
            <a:r>
              <a:rPr lang="ru-RU" b="1" dirty="0" err="1">
                <a:solidFill>
                  <a:schemeClr val="tx1"/>
                </a:solidFill>
              </a:rPr>
              <a:t>програми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експорту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інтернаціоналізації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українських </a:t>
            </a:r>
            <a:r>
              <a:rPr lang="uk-UA" dirty="0" err="1">
                <a:solidFill>
                  <a:schemeClr val="tx1"/>
                </a:solidFill>
              </a:rPr>
              <a:t>інноваторів</a:t>
            </a:r>
            <a:r>
              <a:rPr lang="uk-UA" dirty="0">
                <a:solidFill>
                  <a:schemeClr val="tx1"/>
                </a:solidFill>
              </a:rPr>
              <a:t> Індустрії 4.0 та інших членів</a:t>
            </a:r>
          </a:p>
          <a:p>
            <a:r>
              <a:rPr lang="uk-UA" dirty="0">
                <a:solidFill>
                  <a:schemeClr val="tx1"/>
                </a:solidFill>
              </a:rPr>
              <a:t>АППАУ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7429500" y="3098002"/>
            <a:ext cx="4467225" cy="17025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2. В рамках Технічного комітету 185 отримати права на проведення атестацій учасників ринку щодо</a:t>
            </a:r>
          </a:p>
          <a:p>
            <a:r>
              <a:rPr lang="uk-UA" dirty="0" smtClean="0"/>
              <a:t>політик якості в сфері розробок та впровадження промислових систем керування.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429500" y="1362075"/>
            <a:ext cx="4467225" cy="16121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1. Сервіс обслуговування </a:t>
            </a:r>
            <a:r>
              <a:rPr lang="uk-UA" dirty="0"/>
              <a:t>та якість політики щодо </a:t>
            </a:r>
            <a:r>
              <a:rPr lang="uk-UA" dirty="0" smtClean="0"/>
              <a:t>взаємодії </a:t>
            </a:r>
            <a:r>
              <a:rPr lang="uk-UA" dirty="0"/>
              <a:t>членів </a:t>
            </a:r>
            <a:r>
              <a:rPr lang="uk-UA" dirty="0" smtClean="0"/>
              <a:t>асоціації: отримати </a:t>
            </a:r>
            <a:r>
              <a:rPr lang="uk-UA" dirty="0"/>
              <a:t>«срібний» рівень європейської якості від </a:t>
            </a:r>
            <a:r>
              <a:rPr lang="en-US" dirty="0"/>
              <a:t>ESCA.</a:t>
            </a:r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448550" y="4924424"/>
            <a:ext cx="4467225" cy="9620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3. Збільшити кількість членів асоціації до 2022 до 80 учасників. 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524125" y="83082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Зовнішні цілі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8867775" y="86415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Внутрішні цілі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386916" y="6312310"/>
            <a:ext cx="321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Детальніше – </a:t>
            </a:r>
            <a:r>
              <a:rPr lang="uk-UA" dirty="0" err="1" smtClean="0">
                <a:hlinkClick r:id="rId2"/>
              </a:rPr>
              <a:t>Брендбук</a:t>
            </a:r>
            <a:r>
              <a:rPr lang="uk-UA" dirty="0" smtClean="0">
                <a:hlinkClick r:id="rId2"/>
              </a:rPr>
              <a:t> АППАУ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97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-183261"/>
            <a:ext cx="10515600" cy="1325563"/>
          </a:xfrm>
        </p:spPr>
        <p:txBody>
          <a:bodyPr/>
          <a:lstStyle/>
          <a:p>
            <a:r>
              <a:rPr lang="uk-UA" dirty="0" smtClean="0"/>
              <a:t>Найбільш цінні послуги АППАУ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9" y="999427"/>
            <a:ext cx="8814781" cy="54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2546350"/>
            <a:ext cx="10515600" cy="1325563"/>
          </a:xfrm>
        </p:spPr>
        <p:txBody>
          <a:bodyPr/>
          <a:lstStyle/>
          <a:p>
            <a:r>
              <a:rPr lang="uk-UA" i="1" dirty="0" smtClean="0"/>
              <a:t>Під час війни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38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 стратегії виживання в військовий період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uk-UA" b="1" dirty="0" smtClean="0"/>
              <a:t>УКА – консолідація та взаємодія</a:t>
            </a:r>
          </a:p>
          <a:p>
            <a:endParaRPr lang="uk-UA" b="1" dirty="0" smtClean="0"/>
          </a:p>
          <a:p>
            <a:r>
              <a:rPr lang="uk-UA" b="1" dirty="0"/>
              <a:t>Експорт-Інтернаціоналізація </a:t>
            </a:r>
            <a:r>
              <a:rPr lang="uk-UA" b="1" dirty="0" smtClean="0"/>
              <a:t>– </a:t>
            </a:r>
            <a:r>
              <a:rPr lang="uk-UA" b="1" dirty="0" err="1" smtClean="0"/>
              <a:t>Фандрейзинг</a:t>
            </a:r>
            <a:endParaRPr lang="en-US" b="1" dirty="0" smtClean="0"/>
          </a:p>
          <a:p>
            <a:endParaRPr lang="uk-UA" dirty="0"/>
          </a:p>
          <a:p>
            <a:r>
              <a:rPr lang="uk-UA" dirty="0" smtClean="0"/>
              <a:t>Відновлення ЛДВ в Україні + Блокада в РФ</a:t>
            </a:r>
          </a:p>
          <a:p>
            <a:endParaRPr lang="uk-UA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120" y="1847850"/>
            <a:ext cx="652253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30379</TotalTime>
  <Words>783</Words>
  <Application>Microsoft Office PowerPoint</Application>
  <PresentationFormat>Широкий екран</PresentationFormat>
  <Paragraphs>138</Paragraphs>
  <Slides>16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Montserrat</vt:lpstr>
      <vt:lpstr>Trebuchet MS</vt:lpstr>
      <vt:lpstr>Тема Office</vt:lpstr>
      <vt:lpstr>TCLayout.ActiveDocument.1</vt:lpstr>
      <vt:lpstr>Презентація PowerPoint</vt:lpstr>
      <vt:lpstr>До війни</vt:lpstr>
      <vt:lpstr>АППАУ – як будівник (оркестратор) екосистеми І4.0</vt:lpstr>
      <vt:lpstr>Портфель проектів стратегії 2019-21</vt:lpstr>
      <vt:lpstr>Цілі до 2023 </vt:lpstr>
      <vt:lpstr>Найбільш цінні послуги АППАУ</vt:lpstr>
      <vt:lpstr>Презентація PowerPoint</vt:lpstr>
      <vt:lpstr>Під час війни</vt:lpstr>
      <vt:lpstr>3 стратегії виживання в військовий період</vt:lpstr>
      <vt:lpstr>Ukrainian Cluster Alliance</vt:lpstr>
      <vt:lpstr>THE MAIN CHALLENGES OF INDUSTRIAL SMEs</vt:lpstr>
      <vt:lpstr>Fast internationalization</vt:lpstr>
      <vt:lpstr>Презентація PowerPoint</vt:lpstr>
      <vt:lpstr>Презентація PowerPoint</vt:lpstr>
      <vt:lpstr>Головні зміни в стратегії</vt:lpstr>
      <vt:lpstr>Головні результати АППАУ в рамках УКА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Руслан Вербовий</dc:creator>
  <cp:lastModifiedBy>IAM</cp:lastModifiedBy>
  <cp:revision>210</cp:revision>
  <cp:lastPrinted>2021-09-30T08:36:31Z</cp:lastPrinted>
  <dcterms:created xsi:type="dcterms:W3CDTF">2021-04-22T07:50:33Z</dcterms:created>
  <dcterms:modified xsi:type="dcterms:W3CDTF">2022-11-11T10:59:49Z</dcterms:modified>
</cp:coreProperties>
</file>